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7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7.xml" ContentType="application/vnd.openxmlformats-officedocument.presentationml.slide+xml"/>
  <Override PartName="/ppt/slides/slide29.xml" ContentType="application/vnd.openxmlformats-officedocument.presentationml.slide+xml"/>
  <Override PartName="/ppt/slides/slide27.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28.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8"/>
  </p:notesMasterIdLst>
  <p:sldIdLst>
    <p:sldId id="257" r:id="rId2"/>
    <p:sldId id="323" r:id="rId3"/>
    <p:sldId id="262" r:id="rId4"/>
    <p:sldId id="263" r:id="rId5"/>
    <p:sldId id="267" r:id="rId6"/>
    <p:sldId id="268" r:id="rId7"/>
    <p:sldId id="269" r:id="rId8"/>
    <p:sldId id="270" r:id="rId9"/>
    <p:sldId id="271" r:id="rId10"/>
    <p:sldId id="272" r:id="rId11"/>
    <p:sldId id="273" r:id="rId12"/>
    <p:sldId id="274" r:id="rId13"/>
    <p:sldId id="275" r:id="rId14"/>
    <p:sldId id="276" r:id="rId15"/>
    <p:sldId id="324" r:id="rId16"/>
    <p:sldId id="325" r:id="rId17"/>
    <p:sldId id="326" r:id="rId18"/>
    <p:sldId id="327" r:id="rId19"/>
    <p:sldId id="278" r:id="rId20"/>
    <p:sldId id="331" r:id="rId21"/>
    <p:sldId id="333" r:id="rId22"/>
    <p:sldId id="334" r:id="rId23"/>
    <p:sldId id="335" r:id="rId24"/>
    <p:sldId id="328" r:id="rId25"/>
    <p:sldId id="280" r:id="rId26"/>
    <p:sldId id="330" r:id="rId27"/>
    <p:sldId id="281" r:id="rId28"/>
    <p:sldId id="282" r:id="rId29"/>
    <p:sldId id="283" r:id="rId30"/>
    <p:sldId id="284" r:id="rId31"/>
    <p:sldId id="285" r:id="rId32"/>
    <p:sldId id="286" r:id="rId33"/>
    <p:sldId id="287" r:id="rId34"/>
    <p:sldId id="288" r:id="rId35"/>
    <p:sldId id="289" r:id="rId36"/>
    <p:sldId id="336" r:id="rId37"/>
    <p:sldId id="337" r:id="rId38"/>
    <p:sldId id="338" r:id="rId39"/>
    <p:sldId id="291" r:id="rId40"/>
    <p:sldId id="292" r:id="rId41"/>
    <p:sldId id="367" r:id="rId42"/>
    <p:sldId id="343" r:id="rId43"/>
    <p:sldId id="344" r:id="rId44"/>
    <p:sldId id="345" r:id="rId45"/>
    <p:sldId id="362" r:id="rId46"/>
    <p:sldId id="364" r:id="rId47"/>
    <p:sldId id="348" r:id="rId48"/>
    <p:sldId id="349" r:id="rId49"/>
    <p:sldId id="366" r:id="rId50"/>
    <p:sldId id="351" r:id="rId51"/>
    <p:sldId id="357" r:id="rId52"/>
    <p:sldId id="358" r:id="rId53"/>
    <p:sldId id="359" r:id="rId54"/>
    <p:sldId id="368" r:id="rId55"/>
    <p:sldId id="360" r:id="rId56"/>
    <p:sldId id="361" r:id="rId57"/>
    <p:sldId id="354" r:id="rId58"/>
    <p:sldId id="369" r:id="rId59"/>
    <p:sldId id="339" r:id="rId60"/>
    <p:sldId id="340" r:id="rId61"/>
    <p:sldId id="341" r:id="rId62"/>
    <p:sldId id="34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 id="322" r:id="rId93"/>
    <p:sldId id="258" r:id="rId94"/>
    <p:sldId id="259" r:id="rId95"/>
    <p:sldId id="260" r:id="rId96"/>
    <p:sldId id="261"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105"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D6729-6FBE-45CF-A8D9-47D8D61FA7D6}"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93700-5F38-4A31-883F-21A1960ABEA3}" type="slidenum">
              <a:rPr lang="en-US" smtClean="0"/>
              <a:t>‹#›</a:t>
            </a:fld>
            <a:endParaRPr lang="en-US"/>
          </a:p>
        </p:txBody>
      </p:sp>
    </p:spTree>
    <p:extLst>
      <p:ext uri="{BB962C8B-B14F-4D97-AF65-F5344CB8AC3E}">
        <p14:creationId xmlns:p14="http://schemas.microsoft.com/office/powerpoint/2010/main" val="357195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A78DB6-4090-4369-8801-DCE44213793C}" type="slidenum">
              <a:rPr lang="en-US" altLang="en-US"/>
              <a:pPr/>
              <a:t>3</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4656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24B929-869E-45C1-9A35-4124B347AD98}" type="slidenum">
              <a:rPr lang="en-US" altLang="en-US"/>
              <a:pPr/>
              <a:t>16</a:t>
            </a:fld>
            <a:endParaRPr lang="en-US" alt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1740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51056E-4AAD-47C2-A100-56D71909FDF2}" type="slidenum">
              <a:rPr lang="en-US" altLang="en-US"/>
              <a:pPr/>
              <a:t>17</a:t>
            </a:fld>
            <a:endParaRPr lang="en-US" alt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0908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92CF73-B2B2-43B1-A2B2-8331336EBE61}" type="slidenum">
              <a:rPr lang="en-US" altLang="en-US"/>
              <a:pPr/>
              <a:t>18</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7949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347FF-8053-4F28-8330-D737E04C2C73}" type="slidenum">
              <a:rPr lang="en-US" altLang="en-US"/>
              <a:pPr/>
              <a:t>24</a:t>
            </a:fld>
            <a:endParaRPr lang="en-US" alt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37239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F9D7A-1E6D-46EA-97EB-FF93D06F10CB}" type="slidenum">
              <a:rPr lang="en-US" altLang="en-US"/>
              <a:pPr/>
              <a:t>26</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8765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547A38-C260-41D7-8713-907D9A50F5B2}" type="slidenum">
              <a:rPr lang="en-US" altLang="en-US"/>
              <a:pPr/>
              <a:t>36</a:t>
            </a:fld>
            <a:endParaRPr lang="en-US" alt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3929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435073-1661-4660-A94C-65DCDBCA3FDB}" type="slidenum">
              <a:rPr lang="en-US" altLang="en-US"/>
              <a:pPr/>
              <a:t>37</a:t>
            </a:fld>
            <a:endParaRPr lang="en-US" altLang="en-US"/>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413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CD2A22-DEF5-49D8-8418-70F8B8312D8E}" type="slidenum">
              <a:rPr lang="en-US" altLang="en-US"/>
              <a:pPr/>
              <a:t>38</a:t>
            </a:fld>
            <a:endParaRPr lang="en-US" alt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7816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1B425E-34A5-4CE7-BCD8-C301741C429C}"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364D-0AFA-4B89-B620-0F26CCF15F0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82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1B425E-34A5-4CE7-BCD8-C301741C429C}"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364D-0AFA-4B89-B620-0F26CCF15F0F}" type="slidenum">
              <a:rPr lang="en-US" smtClean="0"/>
              <a:t>‹#›</a:t>
            </a:fld>
            <a:endParaRPr lang="en-US"/>
          </a:p>
        </p:txBody>
      </p:sp>
    </p:spTree>
    <p:extLst>
      <p:ext uri="{BB962C8B-B14F-4D97-AF65-F5344CB8AC3E}">
        <p14:creationId xmlns:p14="http://schemas.microsoft.com/office/powerpoint/2010/main" val="18983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1B425E-34A5-4CE7-BCD8-C301741C429C}"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364D-0AFA-4B89-B620-0F26CCF15F0F}" type="slidenum">
              <a:rPr lang="en-US" smtClean="0"/>
              <a:t>‹#›</a:t>
            </a:fld>
            <a:endParaRPr lang="en-US"/>
          </a:p>
        </p:txBody>
      </p:sp>
    </p:spTree>
    <p:extLst>
      <p:ext uri="{BB962C8B-B14F-4D97-AF65-F5344CB8AC3E}">
        <p14:creationId xmlns:p14="http://schemas.microsoft.com/office/powerpoint/2010/main" val="2211865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1B425E-34A5-4CE7-BCD8-C301741C429C}"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364D-0AFA-4B89-B620-0F26CCF15F0F}" type="slidenum">
              <a:rPr lang="en-US" smtClean="0"/>
              <a:t>‹#›</a:t>
            </a:fld>
            <a:endParaRPr lang="en-US"/>
          </a:p>
        </p:txBody>
      </p:sp>
    </p:spTree>
    <p:extLst>
      <p:ext uri="{BB962C8B-B14F-4D97-AF65-F5344CB8AC3E}">
        <p14:creationId xmlns:p14="http://schemas.microsoft.com/office/powerpoint/2010/main" val="101239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1B425E-34A5-4CE7-BCD8-C301741C429C}"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364D-0AFA-4B89-B620-0F26CCF15F0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6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11B425E-34A5-4CE7-BCD8-C301741C429C}"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54364D-0AFA-4B89-B620-0F26CCF15F0F}" type="slidenum">
              <a:rPr lang="en-US" smtClean="0"/>
              <a:t>‹#›</a:t>
            </a:fld>
            <a:endParaRPr lang="en-US"/>
          </a:p>
        </p:txBody>
      </p:sp>
    </p:spTree>
    <p:extLst>
      <p:ext uri="{BB962C8B-B14F-4D97-AF65-F5344CB8AC3E}">
        <p14:creationId xmlns:p14="http://schemas.microsoft.com/office/powerpoint/2010/main" val="2603998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1B425E-34A5-4CE7-BCD8-C301741C429C}" type="datetimeFigureOut">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54364D-0AFA-4B89-B620-0F26CCF15F0F}" type="slidenum">
              <a:rPr lang="en-US" smtClean="0"/>
              <a:t>‹#›</a:t>
            </a:fld>
            <a:endParaRPr lang="en-US"/>
          </a:p>
        </p:txBody>
      </p:sp>
    </p:spTree>
    <p:extLst>
      <p:ext uri="{BB962C8B-B14F-4D97-AF65-F5344CB8AC3E}">
        <p14:creationId xmlns:p14="http://schemas.microsoft.com/office/powerpoint/2010/main" val="2461363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1B425E-34A5-4CE7-BCD8-C301741C429C}" type="datetimeFigureOut">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54364D-0AFA-4B89-B620-0F26CCF15F0F}" type="slidenum">
              <a:rPr lang="en-US" smtClean="0"/>
              <a:t>‹#›</a:t>
            </a:fld>
            <a:endParaRPr lang="en-US"/>
          </a:p>
        </p:txBody>
      </p:sp>
    </p:spTree>
    <p:extLst>
      <p:ext uri="{BB962C8B-B14F-4D97-AF65-F5344CB8AC3E}">
        <p14:creationId xmlns:p14="http://schemas.microsoft.com/office/powerpoint/2010/main" val="1452923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11B425E-34A5-4CE7-BCD8-C301741C429C}" type="datetimeFigureOut">
              <a:rPr lang="en-US" smtClean="0"/>
              <a:t>3/24/2022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554364D-0AFA-4B89-B620-0F26CCF15F0F}" type="slidenum">
              <a:rPr lang="en-US" smtClean="0"/>
              <a:t>‹#›</a:t>
            </a:fld>
            <a:endParaRPr lang="en-US"/>
          </a:p>
        </p:txBody>
      </p:sp>
    </p:spTree>
    <p:extLst>
      <p:ext uri="{BB962C8B-B14F-4D97-AF65-F5344CB8AC3E}">
        <p14:creationId xmlns:p14="http://schemas.microsoft.com/office/powerpoint/2010/main" val="160845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11B425E-34A5-4CE7-BCD8-C301741C429C}" type="datetimeFigureOut">
              <a:rPr lang="en-US" smtClean="0"/>
              <a:t>3/24/2022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54364D-0AFA-4B89-B620-0F26CCF15F0F}" type="slidenum">
              <a:rPr lang="en-US" smtClean="0"/>
              <a:t>‹#›</a:t>
            </a:fld>
            <a:endParaRPr lang="en-US"/>
          </a:p>
        </p:txBody>
      </p:sp>
    </p:spTree>
    <p:extLst>
      <p:ext uri="{BB962C8B-B14F-4D97-AF65-F5344CB8AC3E}">
        <p14:creationId xmlns:p14="http://schemas.microsoft.com/office/powerpoint/2010/main" val="378387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11B425E-34A5-4CE7-BCD8-C301741C429C}"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54364D-0AFA-4B89-B620-0F26CCF15F0F}" type="slidenum">
              <a:rPr lang="en-US" smtClean="0"/>
              <a:t>‹#›</a:t>
            </a:fld>
            <a:endParaRPr lang="en-US"/>
          </a:p>
        </p:txBody>
      </p:sp>
    </p:spTree>
    <p:extLst>
      <p:ext uri="{BB962C8B-B14F-4D97-AF65-F5344CB8AC3E}">
        <p14:creationId xmlns:p14="http://schemas.microsoft.com/office/powerpoint/2010/main" val="134885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11B425E-34A5-4CE7-BCD8-C301741C429C}" type="datetimeFigureOut">
              <a:rPr lang="en-US" smtClean="0"/>
              <a:t>3/24/2022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54364D-0AFA-4B89-B620-0F26CCF15F0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090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4"/>
          <p:cNvSpPr>
            <a:spLocks noGrp="1"/>
          </p:cNvSpPr>
          <p:nvPr>
            <p:ph type="title"/>
          </p:nvPr>
        </p:nvSpPr>
        <p:spPr>
          <a:xfrm>
            <a:off x="1786467" y="626533"/>
            <a:ext cx="8229600" cy="1143000"/>
          </a:xfrm>
        </p:spPr>
        <p:txBody>
          <a:bodyPr rtlCol="0">
            <a:normAutofit/>
          </a:bodyPr>
          <a:lstStyle/>
          <a:p>
            <a:pPr>
              <a:defRPr/>
            </a:pPr>
            <a:r>
              <a:rPr lang="en-US" sz="6000" dirty="0">
                <a:solidFill>
                  <a:schemeClr val="tx2">
                    <a:lumMod val="50000"/>
                  </a:schemeClr>
                </a:solidFill>
                <a:effectLst>
                  <a:outerShdw blurRad="38100" dist="38100" dir="2700000" algn="tl">
                    <a:srgbClr val="000000">
                      <a:alpha val="43137"/>
                    </a:srgbClr>
                  </a:outerShdw>
                </a:effectLst>
              </a:rPr>
              <a:t>Chapter 4</a:t>
            </a:r>
          </a:p>
        </p:txBody>
      </p:sp>
      <p:sp>
        <p:nvSpPr>
          <p:cNvPr id="8195" name="Subtitle 5"/>
          <p:cNvSpPr>
            <a:spLocks noGrp="1"/>
          </p:cNvSpPr>
          <p:nvPr>
            <p:ph idx="1"/>
          </p:nvPr>
        </p:nvSpPr>
        <p:spPr>
          <a:xfrm>
            <a:off x="1981200" y="3124200"/>
            <a:ext cx="8229600" cy="1295400"/>
          </a:xfrm>
        </p:spPr>
        <p:txBody>
          <a:bodyPr rtlCol="0">
            <a:normAutofit/>
          </a:bodyPr>
          <a:lstStyle/>
          <a:p>
            <a:pPr marL="0" indent="0" algn="ctr">
              <a:buNone/>
            </a:pPr>
            <a:r>
              <a:rPr lang="en-US" sz="6600" dirty="0">
                <a:effectLst>
                  <a:outerShdw blurRad="38100" dist="38100" dir="2700000" algn="tl">
                    <a:srgbClr val="000000">
                      <a:alpha val="43137"/>
                    </a:srgbClr>
                  </a:outerShdw>
                </a:effectLst>
              </a:rPr>
              <a:t>Synchronization</a:t>
            </a:r>
            <a:endParaRPr lang="en-US" sz="6600" dirty="0">
              <a:solidFill>
                <a:schemeClr val="tx2">
                  <a:lumMod val="5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422605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227" y="1219201"/>
            <a:ext cx="2620182" cy="609600"/>
          </a:xfrm>
        </p:spPr>
        <p:txBody>
          <a:bodyPr>
            <a:normAutofit/>
          </a:bodyPr>
          <a:lstStyle/>
          <a:p>
            <a:r>
              <a:rPr lang="en-US" sz="3200" b="1" dirty="0">
                <a:latin typeface="+mn-lt"/>
              </a:rPr>
              <a:t>Event ordering </a:t>
            </a:r>
          </a:p>
        </p:txBody>
      </p:sp>
      <p:sp>
        <p:nvSpPr>
          <p:cNvPr id="3" name="Content Placeholder 2"/>
          <p:cNvSpPr>
            <a:spLocks noGrp="1"/>
          </p:cNvSpPr>
          <p:nvPr>
            <p:ph idx="1"/>
          </p:nvPr>
        </p:nvSpPr>
        <p:spPr>
          <a:xfrm>
            <a:off x="725212" y="1841940"/>
            <a:ext cx="10384221" cy="1384736"/>
          </a:xfrm>
        </p:spPr>
        <p:txBody>
          <a:bodyPr>
            <a:normAutofit lnSpcReduction="10000"/>
          </a:bodyPr>
          <a:lstStyle/>
          <a:p>
            <a:r>
              <a:rPr lang="en-US" sz="2400" dirty="0" smtClean="0"/>
              <a:t>Processes exchanges messages: if not then concurrent</a:t>
            </a:r>
          </a:p>
          <a:p>
            <a:r>
              <a:rPr lang="en-US" sz="2400" dirty="0" smtClean="0"/>
              <a:t>Sent and received messages</a:t>
            </a:r>
          </a:p>
          <a:p>
            <a:r>
              <a:rPr lang="en-US" sz="2400" b="1" dirty="0" smtClean="0"/>
              <a:t>Happened </a:t>
            </a:r>
            <a:r>
              <a:rPr lang="en-US" sz="2400" b="1" dirty="0"/>
              <a:t>before relation </a:t>
            </a:r>
            <a:r>
              <a:rPr lang="en-US" sz="2400" b="1" dirty="0" smtClean="0"/>
              <a:t>Causal </a:t>
            </a:r>
            <a:r>
              <a:rPr lang="en-US" sz="2400" b="1" dirty="0"/>
              <a:t>ordering </a:t>
            </a:r>
          </a:p>
        </p:txBody>
      </p:sp>
      <p:sp>
        <p:nvSpPr>
          <p:cNvPr id="5" name="Title 1"/>
          <p:cNvSpPr txBox="1">
            <a:spLocks/>
          </p:cNvSpPr>
          <p:nvPr/>
        </p:nvSpPr>
        <p:spPr bwMode="auto">
          <a:xfrm>
            <a:off x="1600200" y="381000"/>
            <a:ext cx="8915400"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2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5400" dirty="0"/>
              <a:t>Logical Clocks</a:t>
            </a: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8717" y="3226676"/>
            <a:ext cx="8513380" cy="2730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3473" y="6040821"/>
            <a:ext cx="316033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7435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669" y="859221"/>
            <a:ext cx="7924800" cy="685800"/>
          </a:xfrm>
        </p:spPr>
        <p:txBody>
          <a:bodyPr>
            <a:normAutofit fontScale="90000"/>
          </a:bodyPr>
          <a:lstStyle/>
          <a:p>
            <a:r>
              <a:rPr lang="en-US" sz="4800" dirty="0"/>
              <a:t>Lamport’s Idea of Logical Clocks </a:t>
            </a:r>
          </a:p>
        </p:txBody>
      </p:sp>
      <p:sp>
        <p:nvSpPr>
          <p:cNvPr id="3" name="Content Placeholder 2"/>
          <p:cNvSpPr>
            <a:spLocks noGrp="1"/>
          </p:cNvSpPr>
          <p:nvPr>
            <p:ph idx="1"/>
          </p:nvPr>
        </p:nvSpPr>
        <p:spPr>
          <a:xfrm>
            <a:off x="1156138" y="1841939"/>
            <a:ext cx="10131972" cy="3444997"/>
          </a:xfrm>
        </p:spPr>
        <p:txBody>
          <a:bodyPr/>
          <a:lstStyle/>
          <a:p>
            <a:pPr lvl="0" algn="just">
              <a:buFont typeface="Wingdings" panose="05000000000000000000" pitchFamily="2" charset="2"/>
              <a:buChar char="§"/>
            </a:pPr>
            <a:r>
              <a:rPr lang="en-US" sz="2400" dirty="0"/>
              <a:t>Processes that don't interact don't matter (need a common clock) </a:t>
            </a:r>
          </a:p>
          <a:p>
            <a:pPr lvl="0" algn="just">
              <a:buFont typeface="Wingdings" panose="05000000000000000000" pitchFamily="2" charset="2"/>
              <a:buChar char="§"/>
            </a:pPr>
            <a:r>
              <a:rPr lang="en-US" sz="2400" dirty="0"/>
              <a:t>Event ordering is key, rather than true time </a:t>
            </a:r>
          </a:p>
          <a:p>
            <a:pPr lvl="0" algn="just">
              <a:buFont typeface="Wingdings" panose="05000000000000000000" pitchFamily="2" charset="2"/>
              <a:buChar char="§"/>
            </a:pPr>
            <a:r>
              <a:rPr lang="en-US" sz="2400" dirty="0"/>
              <a:t>Absolute correctness is less important than consistency (logical versus physical clocks) </a:t>
            </a:r>
          </a:p>
          <a:p>
            <a:pPr>
              <a:buFont typeface="Wingdings" panose="05000000000000000000" pitchFamily="2" charset="2"/>
              <a:buChar char="§"/>
            </a:pPr>
            <a:endParaRPr lang="en-US" sz="2400" dirty="0"/>
          </a:p>
        </p:txBody>
      </p:sp>
    </p:spTree>
    <p:extLst>
      <p:ext uri="{BB962C8B-B14F-4D97-AF65-F5344CB8AC3E}">
        <p14:creationId xmlns:p14="http://schemas.microsoft.com/office/powerpoint/2010/main" val="3611629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889" y="620110"/>
            <a:ext cx="8991600" cy="914400"/>
          </a:xfrm>
        </p:spPr>
        <p:txBody>
          <a:bodyPr>
            <a:normAutofit/>
          </a:bodyPr>
          <a:lstStyle/>
          <a:p>
            <a:pPr lvl="2" algn="ctr" rtl="0">
              <a:spcBef>
                <a:spcPct val="0"/>
              </a:spcBef>
            </a:pPr>
            <a:r>
              <a:rPr lang="en-US" sz="4400" dirty="0">
                <a:latin typeface="+mj-lt"/>
              </a:rPr>
              <a:t>Implementation of Logical Clocks </a:t>
            </a:r>
          </a:p>
        </p:txBody>
      </p:sp>
      <p:sp>
        <p:nvSpPr>
          <p:cNvPr id="3" name="Content Placeholder 2"/>
          <p:cNvSpPr>
            <a:spLocks noGrp="1"/>
          </p:cNvSpPr>
          <p:nvPr>
            <p:ph idx="1"/>
          </p:nvPr>
        </p:nvSpPr>
        <p:spPr>
          <a:xfrm>
            <a:off x="1114097" y="1744716"/>
            <a:ext cx="8715703" cy="4122683"/>
          </a:xfrm>
        </p:spPr>
        <p:txBody>
          <a:bodyPr>
            <a:normAutofit/>
          </a:bodyPr>
          <a:lstStyle/>
          <a:p>
            <a:pPr algn="just">
              <a:buNone/>
            </a:pPr>
            <a:r>
              <a:rPr lang="en-US" sz="2400" dirty="0"/>
              <a:t>Conditions for correct functioning: timestamp C(e) </a:t>
            </a:r>
            <a:r>
              <a:rPr lang="en-US" sz="2400" dirty="0" smtClean="0"/>
              <a:t>for event e</a:t>
            </a:r>
            <a:endParaRPr lang="en-US" sz="2400" dirty="0"/>
          </a:p>
          <a:p>
            <a:pPr algn="just"/>
            <a:r>
              <a:rPr lang="en-US" sz="2400" dirty="0" smtClean="0"/>
              <a:t>C1</a:t>
            </a:r>
            <a:r>
              <a:rPr lang="en-US" sz="2400" dirty="0"/>
              <a:t>: If a and b are two events in the </a:t>
            </a:r>
            <a:r>
              <a:rPr lang="en-US" sz="2400" dirty="0">
                <a:solidFill>
                  <a:srgbClr val="FF0000"/>
                </a:solidFill>
              </a:rPr>
              <a:t>same process</a:t>
            </a:r>
            <a:r>
              <a:rPr lang="en-US" sz="2400" dirty="0"/>
              <a:t>, and a→ b, then we demand that C(a) &lt; C(b).</a:t>
            </a:r>
          </a:p>
          <a:p>
            <a:pPr algn="just"/>
            <a:r>
              <a:rPr lang="en-US" sz="2400" dirty="0"/>
              <a:t>C2: If a corresponds to </a:t>
            </a:r>
            <a:r>
              <a:rPr lang="en-US" sz="2400" dirty="0">
                <a:solidFill>
                  <a:srgbClr val="FF0000"/>
                </a:solidFill>
              </a:rPr>
              <a:t>sending</a:t>
            </a:r>
            <a:r>
              <a:rPr lang="en-US" sz="2400" dirty="0"/>
              <a:t> a message m, and b corresponds to </a:t>
            </a:r>
            <a:r>
              <a:rPr lang="en-US" sz="2400" dirty="0">
                <a:solidFill>
                  <a:srgbClr val="FF0000"/>
                </a:solidFill>
              </a:rPr>
              <a:t>receiving</a:t>
            </a:r>
            <a:r>
              <a:rPr lang="en-US" sz="2400" dirty="0"/>
              <a:t> that message, then also C(a) &lt; C(b).</a:t>
            </a:r>
          </a:p>
          <a:p>
            <a:pPr lvl="0" algn="just"/>
            <a:r>
              <a:rPr lang="en-US" sz="2400" dirty="0"/>
              <a:t>C3: A clock C associated with the process P must always go forward, never backwards. Hence corrections to a logical clock must be always made by adding a positive value, never subtracting from it.</a:t>
            </a:r>
          </a:p>
          <a:p>
            <a:pPr algn="just"/>
            <a:endParaRPr lang="en-US" sz="2400" dirty="0"/>
          </a:p>
          <a:p>
            <a:pPr algn="just"/>
            <a:endParaRPr lang="en-US" sz="2400" dirty="0"/>
          </a:p>
        </p:txBody>
      </p:sp>
    </p:spTree>
    <p:extLst>
      <p:ext uri="{BB962C8B-B14F-4D97-AF65-F5344CB8AC3E}">
        <p14:creationId xmlns:p14="http://schemas.microsoft.com/office/powerpoint/2010/main" val="414441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338" y="725213"/>
            <a:ext cx="8915400" cy="914400"/>
          </a:xfrm>
        </p:spPr>
        <p:txBody>
          <a:bodyPr>
            <a:normAutofit/>
          </a:bodyPr>
          <a:lstStyle/>
          <a:p>
            <a:r>
              <a:rPr lang="en-US" dirty="0"/>
              <a:t>Lamport’s Implementation Rules </a:t>
            </a:r>
          </a:p>
        </p:txBody>
      </p:sp>
      <p:sp>
        <p:nvSpPr>
          <p:cNvPr id="3" name="Content Placeholder 2"/>
          <p:cNvSpPr>
            <a:spLocks noGrp="1"/>
          </p:cNvSpPr>
          <p:nvPr>
            <p:ph idx="1"/>
          </p:nvPr>
        </p:nvSpPr>
        <p:spPr/>
        <p:txBody>
          <a:bodyPr>
            <a:normAutofit/>
          </a:bodyPr>
          <a:lstStyle/>
          <a:p>
            <a:pPr lvl="0" algn="just"/>
            <a:r>
              <a:rPr lang="en-US" sz="2400" dirty="0"/>
              <a:t>IR1: </a:t>
            </a:r>
          </a:p>
          <a:p>
            <a:pPr lvl="1" algn="just"/>
            <a:r>
              <a:rPr lang="en-US" dirty="0"/>
              <a:t>Each process P increments C by any two successive events. This IR ensures that condition C1 is satisfied.</a:t>
            </a:r>
          </a:p>
          <a:p>
            <a:pPr lvl="0" algn="just"/>
            <a:r>
              <a:rPr lang="en-US" sz="2400" dirty="0"/>
              <a:t>IR2: </a:t>
            </a:r>
          </a:p>
          <a:p>
            <a:pPr lvl="1" algn="just"/>
            <a:r>
              <a:rPr lang="en-US" dirty="0"/>
              <a:t>If event a is sending of a message m by process P, the message m contains a timestamp Tm- C(a) and upon receiving the message m by another process P, it sets its clock C to a value greater or equal to its present value but greater than Tm. This IR ensures that condition C2 is met.</a:t>
            </a:r>
          </a:p>
          <a:p>
            <a:pPr algn="just"/>
            <a:endParaRPr lang="en-US" sz="2400" dirty="0"/>
          </a:p>
        </p:txBody>
      </p:sp>
    </p:spTree>
    <p:extLst>
      <p:ext uri="{BB962C8B-B14F-4D97-AF65-F5344CB8AC3E}">
        <p14:creationId xmlns:p14="http://schemas.microsoft.com/office/powerpoint/2010/main" val="208195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32641" y="695653"/>
            <a:ext cx="8991600" cy="990600"/>
          </a:xfrm>
        </p:spPr>
        <p:txBody>
          <a:bodyPr>
            <a:normAutofit/>
          </a:bodyPr>
          <a:lstStyle/>
          <a:p>
            <a:r>
              <a:rPr lang="en-US" dirty="0"/>
              <a:t>Implementation Using Counters</a:t>
            </a: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2350" y="1771650"/>
            <a:ext cx="4953000" cy="4124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5981700"/>
            <a:ext cx="27813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683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Lamport</a:t>
            </a:r>
            <a:r>
              <a:rPr lang="en-US" dirty="0" smtClean="0"/>
              <a:t> timestamps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317" y="1860331"/>
            <a:ext cx="4611059" cy="383627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60331"/>
            <a:ext cx="5261479" cy="3836276"/>
          </a:xfrm>
          <a:prstGeom prst="rect">
            <a:avLst/>
          </a:prstGeom>
        </p:spPr>
      </p:pic>
    </p:spTree>
    <p:extLst>
      <p:ext uri="{BB962C8B-B14F-4D97-AF65-F5344CB8AC3E}">
        <p14:creationId xmlns:p14="http://schemas.microsoft.com/office/powerpoint/2010/main" val="1585489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Tanenbaum &amp; Van Steen, Distributed Systems: Principles and Paradigms, 2e, (c) 2007 Prentice-Hall, Inc. All rights reserved. 0-13-239227-5</a:t>
            </a:r>
          </a:p>
        </p:txBody>
      </p:sp>
      <p:sp>
        <p:nvSpPr>
          <p:cNvPr id="101378" name="Rectangle 2"/>
          <p:cNvSpPr>
            <a:spLocks noGrp="1" noChangeArrowheads="1"/>
          </p:cNvSpPr>
          <p:nvPr>
            <p:ph type="title"/>
          </p:nvPr>
        </p:nvSpPr>
        <p:spPr/>
        <p:txBody>
          <a:bodyPr/>
          <a:lstStyle/>
          <a:p>
            <a:r>
              <a:rPr lang="en-US" altLang="en-US"/>
              <a:t>Lamport’s Logical Clocks (2)</a:t>
            </a:r>
          </a:p>
        </p:txBody>
      </p:sp>
      <p:sp>
        <p:nvSpPr>
          <p:cNvPr id="101379" name="Rectangle 3"/>
          <p:cNvSpPr>
            <a:spLocks noGrp="1" noChangeArrowheads="1"/>
          </p:cNvSpPr>
          <p:nvPr>
            <p:ph type="body" idx="1"/>
          </p:nvPr>
        </p:nvSpPr>
        <p:spPr/>
        <p:txBody>
          <a:bodyPr/>
          <a:lstStyle/>
          <a:p>
            <a:r>
              <a:rPr lang="en-US" altLang="en-US"/>
              <a:t>Figure 6-9. (a) Three processes, each with its own clock. </a:t>
            </a:r>
            <a:br>
              <a:rPr lang="en-US" altLang="en-US"/>
            </a:br>
            <a:r>
              <a:rPr lang="en-US" altLang="en-US"/>
              <a:t>The clocks run at different rates. </a:t>
            </a:r>
          </a:p>
        </p:txBody>
      </p:sp>
      <p:pic>
        <p:nvPicPr>
          <p:cNvPr id="101380" name="Picture 4" descr="06-09"/>
          <p:cNvPicPr>
            <a:picLocks noChangeAspect="1" noChangeArrowheads="1"/>
          </p:cNvPicPr>
          <p:nvPr/>
        </p:nvPicPr>
        <p:blipFill>
          <a:blip r:embed="rId3">
            <a:extLst>
              <a:ext uri="{28A0092B-C50C-407E-A947-70E740481C1C}">
                <a14:useLocalDpi xmlns:a14="http://schemas.microsoft.com/office/drawing/2010/main" val="0"/>
              </a:ext>
            </a:extLst>
          </a:blip>
          <a:srcRect r="55600"/>
          <a:stretch>
            <a:fillRect/>
          </a:stretch>
        </p:blipFill>
        <p:spPr bwMode="auto">
          <a:xfrm>
            <a:off x="7547457" y="1845734"/>
            <a:ext cx="3862387" cy="451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819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Tanenbaum &amp; Van Steen, Distributed Systems: Principles and Paradigms, 2e, (c) 2007 Prentice-Hall, Inc. All rights reserved. 0-13-239227-5</a:t>
            </a:r>
          </a:p>
        </p:txBody>
      </p:sp>
      <p:sp>
        <p:nvSpPr>
          <p:cNvPr id="103426" name="Rectangle 2"/>
          <p:cNvSpPr>
            <a:spLocks noGrp="1" noChangeArrowheads="1"/>
          </p:cNvSpPr>
          <p:nvPr>
            <p:ph type="title"/>
          </p:nvPr>
        </p:nvSpPr>
        <p:spPr/>
        <p:txBody>
          <a:bodyPr/>
          <a:lstStyle/>
          <a:p>
            <a:r>
              <a:rPr lang="en-US" altLang="en-US"/>
              <a:t>Lamport’s Logical Clocks (3)</a:t>
            </a:r>
          </a:p>
        </p:txBody>
      </p:sp>
      <p:sp>
        <p:nvSpPr>
          <p:cNvPr id="103427" name="Rectangle 3"/>
          <p:cNvSpPr>
            <a:spLocks noGrp="1" noChangeArrowheads="1"/>
          </p:cNvSpPr>
          <p:nvPr>
            <p:ph type="body" idx="1"/>
          </p:nvPr>
        </p:nvSpPr>
        <p:spPr>
          <a:xfrm>
            <a:off x="3059250" y="6029470"/>
            <a:ext cx="9144000" cy="728662"/>
          </a:xfrm>
        </p:spPr>
        <p:txBody>
          <a:bodyPr/>
          <a:lstStyle/>
          <a:p>
            <a:r>
              <a:rPr lang="en-US" altLang="en-US" dirty="0"/>
              <a:t>Figure 6-9. (b) </a:t>
            </a:r>
            <a:r>
              <a:rPr lang="en-US" altLang="en-US" dirty="0" err="1"/>
              <a:t>Lamport’s</a:t>
            </a:r>
            <a:r>
              <a:rPr lang="en-US" altLang="en-US" dirty="0"/>
              <a:t> algorithm corrects the clocks.</a:t>
            </a:r>
          </a:p>
        </p:txBody>
      </p:sp>
      <p:pic>
        <p:nvPicPr>
          <p:cNvPr id="103428" name="Picture 4" descr="06-09"/>
          <p:cNvPicPr>
            <a:picLocks noChangeAspect="1" noChangeArrowheads="1"/>
          </p:cNvPicPr>
          <p:nvPr/>
        </p:nvPicPr>
        <p:blipFill>
          <a:blip r:embed="rId3">
            <a:extLst>
              <a:ext uri="{28A0092B-C50C-407E-A947-70E740481C1C}">
                <a14:useLocalDpi xmlns:a14="http://schemas.microsoft.com/office/drawing/2010/main" val="0"/>
              </a:ext>
            </a:extLst>
          </a:blip>
          <a:srcRect l="55074"/>
          <a:stretch>
            <a:fillRect/>
          </a:stretch>
        </p:blipFill>
        <p:spPr bwMode="auto">
          <a:xfrm>
            <a:off x="996568" y="1770229"/>
            <a:ext cx="3894137" cy="41611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758" y="1912839"/>
            <a:ext cx="5289630" cy="3825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47493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Tanenbaum &amp; Van Steen, Distributed Systems: Principles and Paradigms, 2e, (c) 2007 Prentice-Hall, Inc. All rights reserved. 0-13-239227-5</a:t>
            </a:r>
          </a:p>
        </p:txBody>
      </p:sp>
      <p:sp>
        <p:nvSpPr>
          <p:cNvPr id="107522" name="Rectangle 2"/>
          <p:cNvSpPr>
            <a:spLocks noGrp="1" noChangeArrowheads="1"/>
          </p:cNvSpPr>
          <p:nvPr>
            <p:ph type="title"/>
          </p:nvPr>
        </p:nvSpPr>
        <p:spPr/>
        <p:txBody>
          <a:bodyPr/>
          <a:lstStyle/>
          <a:p>
            <a:r>
              <a:rPr lang="en-US" altLang="en-US"/>
              <a:t>Lamport’s Logical Clocks (4)</a:t>
            </a:r>
          </a:p>
        </p:txBody>
      </p:sp>
      <p:sp>
        <p:nvSpPr>
          <p:cNvPr id="107523" name="Rectangle 3"/>
          <p:cNvSpPr>
            <a:spLocks noGrp="1" noChangeArrowheads="1"/>
          </p:cNvSpPr>
          <p:nvPr>
            <p:ph type="body" idx="1"/>
          </p:nvPr>
        </p:nvSpPr>
        <p:spPr>
          <a:xfrm>
            <a:off x="1944413" y="5399908"/>
            <a:ext cx="8135007" cy="419977"/>
          </a:xfrm>
        </p:spPr>
        <p:txBody>
          <a:bodyPr>
            <a:normAutofit/>
          </a:bodyPr>
          <a:lstStyle/>
          <a:p>
            <a:r>
              <a:rPr lang="en-US" altLang="en-US" dirty="0"/>
              <a:t>Figure 6-10. The positioning of </a:t>
            </a:r>
            <a:r>
              <a:rPr lang="en-US" altLang="en-US" dirty="0" err="1"/>
              <a:t>Lamport’s</a:t>
            </a:r>
            <a:r>
              <a:rPr lang="en-US" altLang="en-US" dirty="0"/>
              <a:t> logical </a:t>
            </a:r>
            <a:r>
              <a:rPr lang="en-US" altLang="en-US" dirty="0" smtClean="0"/>
              <a:t>clocks </a:t>
            </a:r>
            <a:r>
              <a:rPr lang="en-US" altLang="en-US" dirty="0"/>
              <a:t>in distributed systems.</a:t>
            </a:r>
          </a:p>
        </p:txBody>
      </p:sp>
      <p:pic>
        <p:nvPicPr>
          <p:cNvPr id="107524" name="Picture 4" descr="06-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704" y="1870841"/>
            <a:ext cx="8550275" cy="3395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47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683" y="977461"/>
            <a:ext cx="8991600" cy="651641"/>
          </a:xfrm>
        </p:spPr>
        <p:txBody>
          <a:bodyPr>
            <a:normAutofit fontScale="90000"/>
          </a:bodyPr>
          <a:lstStyle/>
          <a:p>
            <a:r>
              <a:rPr lang="en-US" sz="4800" dirty="0"/>
              <a:t>Total Ordering of Events</a:t>
            </a:r>
          </a:p>
        </p:txBody>
      </p:sp>
      <p:sp>
        <p:nvSpPr>
          <p:cNvPr id="3" name="Content Placeholder 2"/>
          <p:cNvSpPr>
            <a:spLocks noGrp="1"/>
          </p:cNvSpPr>
          <p:nvPr>
            <p:ph idx="1"/>
          </p:nvPr>
        </p:nvSpPr>
        <p:spPr>
          <a:xfrm>
            <a:off x="378373" y="1786759"/>
            <a:ext cx="6247350" cy="4571999"/>
          </a:xfrm>
        </p:spPr>
        <p:txBody>
          <a:bodyPr>
            <a:normAutofit fontScale="92500" lnSpcReduction="10000"/>
          </a:bodyPr>
          <a:lstStyle/>
          <a:p>
            <a:pPr lvl="0" algn="just"/>
            <a:r>
              <a:rPr lang="en-US" sz="2400" dirty="0" smtClean="0"/>
              <a:t>Happened before: partial ordering</a:t>
            </a:r>
          </a:p>
          <a:p>
            <a:pPr algn="just"/>
            <a:r>
              <a:rPr lang="en-US" sz="2400" dirty="0"/>
              <a:t>Events may have </a:t>
            </a:r>
            <a:r>
              <a:rPr lang="en-US" sz="2400" dirty="0">
                <a:solidFill>
                  <a:srgbClr val="FF0000"/>
                </a:solidFill>
              </a:rPr>
              <a:t>same timestamp</a:t>
            </a:r>
          </a:p>
          <a:p>
            <a:pPr lvl="0" algn="just"/>
            <a:r>
              <a:rPr lang="en-US" sz="2400" dirty="0" smtClean="0"/>
              <a:t>Total ordering: </a:t>
            </a:r>
          </a:p>
          <a:p>
            <a:pPr lvl="0" algn="just"/>
            <a:r>
              <a:rPr lang="en-US" sz="2400" dirty="0" smtClean="0"/>
              <a:t>(time + order of events)</a:t>
            </a:r>
          </a:p>
          <a:p>
            <a:pPr lvl="0" algn="just"/>
            <a:r>
              <a:rPr lang="en-US" sz="2400" dirty="0" smtClean="0">
                <a:solidFill>
                  <a:srgbClr val="FF0000"/>
                </a:solidFill>
              </a:rPr>
              <a:t>No two events should occur at exactly same time.</a:t>
            </a:r>
          </a:p>
          <a:p>
            <a:pPr lvl="0" algn="just"/>
            <a:r>
              <a:rPr lang="en-US" sz="2400" dirty="0" err="1" smtClean="0"/>
              <a:t>Soln</a:t>
            </a:r>
            <a:r>
              <a:rPr lang="en-US" sz="2400" dirty="0" smtClean="0"/>
              <a:t>: P1 and P2 TS 20 then 20.1 for P1 20.2 for P2.</a:t>
            </a:r>
          </a:p>
          <a:p>
            <a:pPr lvl="0" algn="just"/>
            <a:r>
              <a:rPr lang="en-US" sz="2400" dirty="0" smtClean="0"/>
              <a:t>Conditions </a:t>
            </a:r>
            <a:r>
              <a:rPr lang="en-US" sz="2400" dirty="0"/>
              <a:t>for assigning </a:t>
            </a:r>
            <a:r>
              <a:rPr lang="en-US" sz="2400" dirty="0" smtClean="0"/>
              <a:t>time :</a:t>
            </a:r>
          </a:p>
          <a:p>
            <a:pPr lvl="0" algn="just">
              <a:buFont typeface="Wingdings" panose="05000000000000000000" pitchFamily="2" charset="2"/>
              <a:buChar char="§"/>
            </a:pPr>
            <a:r>
              <a:rPr lang="en-US" sz="2400" dirty="0" smtClean="0"/>
              <a:t> </a:t>
            </a:r>
            <a:r>
              <a:rPr lang="en-US" dirty="0" smtClean="0"/>
              <a:t>If </a:t>
            </a:r>
            <a:r>
              <a:rPr lang="en-US" dirty="0"/>
              <a:t>a happens before b in the same process P, then C(a)&lt; </a:t>
            </a:r>
            <a:r>
              <a:rPr lang="en-US" dirty="0" smtClean="0"/>
              <a:t>C(b)</a:t>
            </a:r>
          </a:p>
          <a:p>
            <a:pPr lvl="0" algn="just">
              <a:buFont typeface="Wingdings" panose="05000000000000000000" pitchFamily="2" charset="2"/>
              <a:buChar char="§"/>
            </a:pPr>
            <a:r>
              <a:rPr lang="en-US" dirty="0" smtClean="0"/>
              <a:t>If </a:t>
            </a:r>
            <a:r>
              <a:rPr lang="en-US" dirty="0"/>
              <a:t>a and b represent the sending and receiving of a message, then C(a)&lt; </a:t>
            </a:r>
            <a:r>
              <a:rPr lang="en-US" dirty="0" smtClean="0"/>
              <a:t>C(b)</a:t>
            </a:r>
          </a:p>
          <a:p>
            <a:pPr lvl="0" algn="just">
              <a:buFont typeface="Wingdings" panose="05000000000000000000" pitchFamily="2" charset="2"/>
              <a:buChar char="§"/>
            </a:pPr>
            <a:r>
              <a:rPr lang="en-US" dirty="0" smtClean="0"/>
              <a:t>For </a:t>
            </a:r>
            <a:r>
              <a:rPr lang="en-US" dirty="0"/>
              <a:t>all distinct events a and b, C(a) </a:t>
            </a:r>
            <a:r>
              <a:rPr lang="en-US" dirty="0">
                <a:solidFill>
                  <a:srgbClr val="FF0000"/>
                </a:solidFill>
              </a:rPr>
              <a:t>not =</a:t>
            </a:r>
            <a:r>
              <a:rPr lang="en-US" dirty="0"/>
              <a:t> C(b)</a:t>
            </a:r>
          </a:p>
          <a:p>
            <a:pPr algn="just"/>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379" y="1786759"/>
            <a:ext cx="4954577" cy="4414344"/>
          </a:xfrm>
          <a:prstGeom prst="rect">
            <a:avLst/>
          </a:prstGeom>
        </p:spPr>
      </p:pic>
    </p:spTree>
    <p:extLst>
      <p:ext uri="{BB962C8B-B14F-4D97-AF65-F5344CB8AC3E}">
        <p14:creationId xmlns:p14="http://schemas.microsoft.com/office/powerpoint/2010/main" val="288687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clocks: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t>Execution time</a:t>
            </a:r>
          </a:p>
          <a:p>
            <a:pPr>
              <a:buFont typeface="Wingdings" panose="05000000000000000000" pitchFamily="2" charset="2"/>
              <a:buChar char="§"/>
            </a:pPr>
            <a:r>
              <a:rPr lang="en-US" dirty="0" smtClean="0"/>
              <a:t>Resource time</a:t>
            </a:r>
          </a:p>
          <a:p>
            <a:r>
              <a:rPr lang="en-US" dirty="0" smtClean="0"/>
              <a:t>Distributed environment: Each CPU has its own clock. Synchronization required.</a:t>
            </a:r>
          </a:p>
          <a:p>
            <a:r>
              <a:rPr lang="en-US" dirty="0" smtClean="0"/>
              <a:t>Global clock?</a:t>
            </a:r>
          </a:p>
          <a:p>
            <a:r>
              <a:rPr lang="en-US" dirty="0" smtClean="0"/>
              <a:t>Example problems with unsynchronized clocks:</a:t>
            </a:r>
          </a:p>
          <a:p>
            <a:pPr>
              <a:buFont typeface="Wingdings" panose="05000000000000000000" pitchFamily="2" charset="2"/>
              <a:buChar char="§"/>
            </a:pPr>
            <a:r>
              <a:rPr lang="en-US" dirty="0" smtClean="0"/>
              <a:t>Sequence of events</a:t>
            </a:r>
          </a:p>
          <a:p>
            <a:endParaRPr lang="en-US" dirty="0" smtClean="0"/>
          </a:p>
          <a:p>
            <a:endParaRPr lang="en-US" dirty="0"/>
          </a:p>
        </p:txBody>
      </p:sp>
    </p:spTree>
    <p:extLst>
      <p:ext uri="{BB962C8B-B14F-4D97-AF65-F5344CB8AC3E}">
        <p14:creationId xmlns:p14="http://schemas.microsoft.com/office/powerpoint/2010/main" val="321192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083" y="286603"/>
            <a:ext cx="5812027" cy="5291175"/>
          </a:xfr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110" y="286603"/>
            <a:ext cx="4876800" cy="5473066"/>
          </a:xfrm>
          <a:prstGeom prst="rect">
            <a:avLst/>
          </a:prstGeom>
        </p:spPr>
      </p:pic>
    </p:spTree>
    <p:extLst>
      <p:ext uri="{BB962C8B-B14F-4D97-AF65-F5344CB8AC3E}">
        <p14:creationId xmlns:p14="http://schemas.microsoft.com/office/powerpoint/2010/main" val="75299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921" y="378373"/>
            <a:ext cx="5413917" cy="5473481"/>
          </a:xfrm>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8798" y="1397875"/>
            <a:ext cx="5905337" cy="4362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8798" y="5851854"/>
            <a:ext cx="612457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0293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570" y="438725"/>
            <a:ext cx="5536895" cy="556136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29" y="375871"/>
            <a:ext cx="5427542" cy="5509922"/>
          </a:xfrm>
          <a:prstGeom prst="rect">
            <a:avLst/>
          </a:prstGeom>
        </p:spPr>
      </p:pic>
    </p:spTree>
    <p:extLst>
      <p:ext uri="{BB962C8B-B14F-4D97-AF65-F5344CB8AC3E}">
        <p14:creationId xmlns:p14="http://schemas.microsoft.com/office/powerpoint/2010/main" val="172821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2801" y="405551"/>
            <a:ext cx="5630061" cy="532346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8" y="286603"/>
            <a:ext cx="5486401" cy="5561366"/>
          </a:xfrm>
          <a:prstGeom prst="rect">
            <a:avLst/>
          </a:prstGeom>
        </p:spPr>
      </p:pic>
    </p:spTree>
    <p:extLst>
      <p:ext uri="{BB962C8B-B14F-4D97-AF65-F5344CB8AC3E}">
        <p14:creationId xmlns:p14="http://schemas.microsoft.com/office/powerpoint/2010/main" val="2403143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Tanenbaum &amp; Van Steen, Distributed Systems: Principles and Paradigms, 2e, (c) 2007 Prentice-Hall, Inc. All rights reserved. 0-13-239227-5</a:t>
            </a:r>
          </a:p>
        </p:txBody>
      </p:sp>
      <p:sp>
        <p:nvSpPr>
          <p:cNvPr id="112642" name="Rectangle 2"/>
          <p:cNvSpPr>
            <a:spLocks noGrp="1" noChangeArrowheads="1"/>
          </p:cNvSpPr>
          <p:nvPr>
            <p:ph type="title"/>
          </p:nvPr>
        </p:nvSpPr>
        <p:spPr/>
        <p:txBody>
          <a:bodyPr/>
          <a:lstStyle/>
          <a:p>
            <a:r>
              <a:rPr lang="en-US" altLang="en-US"/>
              <a:t>Vector Clocks (1)</a:t>
            </a:r>
          </a:p>
        </p:txBody>
      </p:sp>
      <p:sp>
        <p:nvSpPr>
          <p:cNvPr id="112643" name="Rectangle 3"/>
          <p:cNvSpPr>
            <a:spLocks noGrp="1" noChangeArrowheads="1"/>
          </p:cNvSpPr>
          <p:nvPr>
            <p:ph type="body" idx="1"/>
          </p:nvPr>
        </p:nvSpPr>
        <p:spPr>
          <a:xfrm>
            <a:off x="588579" y="1845734"/>
            <a:ext cx="10567101" cy="4023360"/>
          </a:xfrm>
        </p:spPr>
        <p:txBody>
          <a:bodyPr>
            <a:normAutofit fontScale="40000" lnSpcReduction="20000"/>
          </a:bodyPr>
          <a:lstStyle/>
          <a:p>
            <a:r>
              <a:rPr lang="en-US" altLang="en-US" sz="2900" dirty="0" err="1" smtClean="0"/>
              <a:t>Lamport</a:t>
            </a:r>
            <a:r>
              <a:rPr lang="en-US" altLang="en-US" sz="2900" dirty="0" smtClean="0"/>
              <a:t>: relationship between a and b can’t be said by comparing C(a) and C(b)</a:t>
            </a:r>
          </a:p>
          <a:p>
            <a:r>
              <a:rPr lang="en-US" altLang="en-US" sz="2900" dirty="0" err="1" smtClean="0"/>
              <a:t>Tsend</a:t>
            </a:r>
            <a:r>
              <a:rPr lang="en-US" altLang="en-US" sz="2900" dirty="0" smtClean="0"/>
              <a:t>(mi)&lt;</a:t>
            </a:r>
            <a:r>
              <a:rPr lang="en-US" altLang="en-US" sz="2900" dirty="0" err="1" smtClean="0"/>
              <a:t>Trecv</a:t>
            </a:r>
            <a:r>
              <a:rPr lang="en-US" altLang="en-US" sz="2900" dirty="0" smtClean="0"/>
              <a:t>(mi)</a:t>
            </a:r>
          </a:p>
          <a:p>
            <a:r>
              <a:rPr lang="en-US" altLang="en-US" sz="2900" dirty="0" err="1" smtClean="0"/>
              <a:t>Trecv</a:t>
            </a:r>
            <a:r>
              <a:rPr lang="en-US" altLang="en-US" sz="2900" dirty="0" smtClean="0"/>
              <a:t>(mi)&lt;Tsend(</a:t>
            </a:r>
            <a:r>
              <a:rPr lang="en-US" altLang="en-US" sz="2900" b="1" dirty="0" err="1" smtClean="0"/>
              <a:t>mj</a:t>
            </a:r>
            <a:r>
              <a:rPr lang="en-US" altLang="en-US" sz="2900" dirty="0" smtClean="0"/>
              <a:t>)?</a:t>
            </a:r>
          </a:p>
          <a:p>
            <a:r>
              <a:rPr lang="en-US" altLang="en-US" sz="2900" dirty="0"/>
              <a:t>m</a:t>
            </a:r>
            <a:r>
              <a:rPr lang="en-US" altLang="en-US" sz="2900" dirty="0" smtClean="0"/>
              <a:t>i=m1 and </a:t>
            </a:r>
            <a:r>
              <a:rPr lang="en-US" altLang="en-US" sz="2900" dirty="0" err="1" smtClean="0"/>
              <a:t>mj</a:t>
            </a:r>
            <a:r>
              <a:rPr lang="en-US" altLang="en-US" sz="2900" dirty="0" smtClean="0"/>
              <a:t>=m3 process P2</a:t>
            </a:r>
          </a:p>
          <a:p>
            <a:r>
              <a:rPr lang="en-US" altLang="en-US" sz="2900" dirty="0" smtClean="0"/>
              <a:t>16&lt;32</a:t>
            </a:r>
          </a:p>
          <a:p>
            <a:r>
              <a:rPr lang="en-US" altLang="en-US" sz="2900" dirty="0" smtClean="0"/>
              <a:t>16&lt;20 but </a:t>
            </a:r>
          </a:p>
          <a:p>
            <a:r>
              <a:rPr lang="en-US" altLang="en-US" sz="2900" b="1" dirty="0" smtClean="0"/>
              <a:t>no relation between sending of m2 and reception of m1</a:t>
            </a:r>
          </a:p>
          <a:p>
            <a:r>
              <a:rPr lang="en-US" altLang="en-US" sz="2900" b="1" dirty="0"/>
              <a:t>If m2 is received after m1 that does not mean its reply for m1.</a:t>
            </a:r>
          </a:p>
          <a:p>
            <a:r>
              <a:rPr lang="en-US" altLang="en-US" sz="2900" b="1" dirty="0" smtClean="0"/>
              <a:t>Problem: </a:t>
            </a:r>
            <a:r>
              <a:rPr lang="en-US" altLang="en-US" sz="2900" b="1" dirty="0" err="1"/>
              <a:t>L</a:t>
            </a:r>
            <a:r>
              <a:rPr lang="en-US" altLang="en-US" sz="2900" b="1" dirty="0" err="1" smtClean="0"/>
              <a:t>amport</a:t>
            </a:r>
            <a:r>
              <a:rPr lang="en-US" altLang="en-US" sz="2900" b="1" dirty="0" smtClean="0"/>
              <a:t> do not capture </a:t>
            </a:r>
            <a:r>
              <a:rPr lang="en-US" altLang="en-US" sz="2900" b="1" dirty="0" err="1" smtClean="0"/>
              <a:t>casuality</a:t>
            </a:r>
            <a:endParaRPr lang="en-US" altLang="en-US" sz="2900" b="1" dirty="0" smtClean="0"/>
          </a:p>
          <a:p>
            <a:endParaRPr lang="en-US" altLang="en-US" sz="2900" dirty="0" smtClean="0"/>
          </a:p>
          <a:p>
            <a:endParaRPr lang="en-US" altLang="en-US" dirty="0"/>
          </a:p>
          <a:p>
            <a:endParaRPr lang="en-US" altLang="en-US" dirty="0" smtClean="0"/>
          </a:p>
          <a:p>
            <a:r>
              <a:rPr lang="en-US" altLang="en-US" dirty="0" smtClean="0"/>
              <a:t>Figure </a:t>
            </a:r>
            <a:r>
              <a:rPr lang="en-US" altLang="en-US" dirty="0"/>
              <a:t>6-12. Concurrent message transmission </a:t>
            </a:r>
            <a:br>
              <a:rPr lang="en-US" altLang="en-US" dirty="0"/>
            </a:br>
            <a:r>
              <a:rPr lang="en-US" altLang="en-US" dirty="0"/>
              <a:t>using logical clocks.</a:t>
            </a:r>
          </a:p>
        </p:txBody>
      </p:sp>
      <p:pic>
        <p:nvPicPr>
          <p:cNvPr id="112644" name="Picture 4" descr="06-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028" y="1897711"/>
            <a:ext cx="4116388" cy="391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605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945" y="843456"/>
            <a:ext cx="8229600" cy="838200"/>
          </a:xfrm>
        </p:spPr>
        <p:txBody>
          <a:bodyPr>
            <a:normAutofit/>
          </a:bodyPr>
          <a:lstStyle/>
          <a:p>
            <a:r>
              <a:rPr lang="en-US" sz="4800" dirty="0"/>
              <a:t>Vector Timestamps </a:t>
            </a:r>
          </a:p>
        </p:txBody>
      </p:sp>
      <p:sp>
        <p:nvSpPr>
          <p:cNvPr id="3" name="Content Placeholder 2"/>
          <p:cNvSpPr>
            <a:spLocks noGrp="1"/>
          </p:cNvSpPr>
          <p:nvPr>
            <p:ph idx="1"/>
          </p:nvPr>
        </p:nvSpPr>
        <p:spPr/>
        <p:txBody>
          <a:bodyPr>
            <a:normAutofit/>
          </a:bodyPr>
          <a:lstStyle/>
          <a:p>
            <a:pPr algn="just"/>
            <a:r>
              <a:rPr lang="en-US" sz="2400" dirty="0"/>
              <a:t>Causality is captured by Vector timestamps</a:t>
            </a:r>
          </a:p>
          <a:p>
            <a:r>
              <a:rPr lang="en-US" altLang="en-US" sz="2800" dirty="0" smtClean="0"/>
              <a:t>Vector </a:t>
            </a:r>
            <a:r>
              <a:rPr lang="en-US" altLang="en-US" sz="2800" dirty="0"/>
              <a:t>clocks are constructed by letting each process P</a:t>
            </a:r>
            <a:r>
              <a:rPr lang="en-US" altLang="en-US" sz="2800" i="1" baseline="-25000" dirty="0"/>
              <a:t>i</a:t>
            </a:r>
            <a:r>
              <a:rPr lang="en-US" altLang="en-US" sz="2800" dirty="0"/>
              <a:t> maintain a vector </a:t>
            </a:r>
            <a:r>
              <a:rPr lang="en-US" altLang="en-US" sz="2800" dirty="0" err="1"/>
              <a:t>VC</a:t>
            </a:r>
            <a:r>
              <a:rPr lang="en-US" altLang="en-US" sz="2800" i="1" baseline="-25000" dirty="0" err="1"/>
              <a:t>i</a:t>
            </a:r>
            <a:r>
              <a:rPr lang="en-US" altLang="en-US" sz="2800" dirty="0"/>
              <a:t> with the following two properties:</a:t>
            </a:r>
          </a:p>
          <a:p>
            <a:pPr>
              <a:buFontTx/>
              <a:buAutoNum type="arabicPeriod"/>
            </a:pPr>
            <a:r>
              <a:rPr lang="en-US" altLang="en-US" sz="2800" dirty="0" err="1"/>
              <a:t>VC</a:t>
            </a:r>
            <a:r>
              <a:rPr lang="en-US" altLang="en-US" sz="2800" i="1" baseline="-25000" dirty="0" err="1"/>
              <a:t>i</a:t>
            </a:r>
            <a:r>
              <a:rPr lang="en-US" altLang="en-US" sz="2800" dirty="0"/>
              <a:t> [ </a:t>
            </a:r>
            <a:r>
              <a:rPr lang="en-US" altLang="en-US" sz="2800" i="1" dirty="0" err="1"/>
              <a:t>i</a:t>
            </a:r>
            <a:r>
              <a:rPr lang="en-US" altLang="en-US" sz="2800" i="1" dirty="0"/>
              <a:t> </a:t>
            </a:r>
            <a:r>
              <a:rPr lang="en-US" altLang="en-US" sz="2800" dirty="0"/>
              <a:t>] is the number of events that have occurred so far at P</a:t>
            </a:r>
            <a:r>
              <a:rPr lang="en-US" altLang="en-US" sz="2800" i="1" baseline="-25000" dirty="0"/>
              <a:t>i</a:t>
            </a:r>
            <a:r>
              <a:rPr lang="en-US" altLang="en-US" sz="2800" dirty="0"/>
              <a:t>. In other words, </a:t>
            </a:r>
            <a:r>
              <a:rPr lang="en-US" altLang="en-US" sz="2800" dirty="0" err="1"/>
              <a:t>VC</a:t>
            </a:r>
            <a:r>
              <a:rPr lang="en-US" altLang="en-US" sz="2800" i="1" baseline="-25000" dirty="0" err="1"/>
              <a:t>i</a:t>
            </a:r>
            <a:r>
              <a:rPr lang="en-US" altLang="en-US" sz="2800" dirty="0"/>
              <a:t> [ </a:t>
            </a:r>
            <a:r>
              <a:rPr lang="en-US" altLang="en-US" sz="2800" i="1" dirty="0" err="1"/>
              <a:t>i</a:t>
            </a:r>
            <a:r>
              <a:rPr lang="en-US" altLang="en-US" sz="2800" dirty="0"/>
              <a:t> ] is the local logical clock at process P</a:t>
            </a:r>
            <a:r>
              <a:rPr lang="en-US" altLang="en-US" sz="2800" i="1" baseline="-25000" dirty="0"/>
              <a:t>i</a:t>
            </a:r>
            <a:r>
              <a:rPr lang="en-US" altLang="en-US" sz="2800" dirty="0"/>
              <a:t> .</a:t>
            </a:r>
          </a:p>
          <a:p>
            <a:pPr>
              <a:buFontTx/>
              <a:buAutoNum type="arabicPeriod"/>
            </a:pPr>
            <a:r>
              <a:rPr lang="en-US" altLang="en-US" sz="2800" dirty="0"/>
              <a:t>If </a:t>
            </a:r>
            <a:r>
              <a:rPr lang="en-US" altLang="en-US" sz="2800" dirty="0" err="1"/>
              <a:t>VC</a:t>
            </a:r>
            <a:r>
              <a:rPr lang="en-US" altLang="en-US" sz="2800" i="1" baseline="-25000" dirty="0" err="1"/>
              <a:t>i</a:t>
            </a:r>
            <a:r>
              <a:rPr lang="en-US" altLang="en-US" sz="2800" dirty="0"/>
              <a:t> [ </a:t>
            </a:r>
            <a:r>
              <a:rPr lang="en-US" altLang="en-US" sz="2800" i="1" dirty="0"/>
              <a:t>j </a:t>
            </a:r>
            <a:r>
              <a:rPr lang="en-US" altLang="en-US" sz="2800" dirty="0"/>
              <a:t>] = k then P</a:t>
            </a:r>
            <a:r>
              <a:rPr lang="en-US" altLang="en-US" sz="2800" i="1" baseline="-25000" dirty="0"/>
              <a:t>i</a:t>
            </a:r>
            <a:r>
              <a:rPr lang="en-US" altLang="en-US" sz="2800" dirty="0"/>
              <a:t> knows that k events have occurred at </a:t>
            </a:r>
            <a:r>
              <a:rPr lang="en-US" altLang="en-US" sz="2800" dirty="0" err="1"/>
              <a:t>P</a:t>
            </a:r>
            <a:r>
              <a:rPr lang="en-US" altLang="en-US" sz="2800" i="1" baseline="-25000" dirty="0" err="1"/>
              <a:t>j</a:t>
            </a:r>
            <a:r>
              <a:rPr lang="en-US" altLang="en-US" sz="2800" dirty="0"/>
              <a:t>. It is thus P</a:t>
            </a:r>
            <a:r>
              <a:rPr lang="en-US" altLang="en-US" sz="2800" i="1" baseline="-25000" dirty="0"/>
              <a:t>i</a:t>
            </a:r>
            <a:r>
              <a:rPr lang="en-US" altLang="en-US" sz="2800" dirty="0"/>
              <a:t>’s knowledge of the local time at </a:t>
            </a:r>
            <a:r>
              <a:rPr lang="en-US" altLang="en-US" sz="2800" dirty="0" err="1"/>
              <a:t>P</a:t>
            </a:r>
            <a:r>
              <a:rPr lang="en-US" altLang="en-US" sz="2800" i="1" baseline="-25000" dirty="0" err="1"/>
              <a:t>j</a:t>
            </a:r>
            <a:r>
              <a:rPr lang="en-US" altLang="en-US" sz="2800" dirty="0"/>
              <a:t> .</a:t>
            </a:r>
          </a:p>
          <a:p>
            <a:pPr lvl="1" algn="just"/>
            <a:endParaRPr lang="en-US" dirty="0"/>
          </a:p>
        </p:txBody>
      </p:sp>
    </p:spTree>
    <p:extLst>
      <p:ext uri="{BB962C8B-B14F-4D97-AF65-F5344CB8AC3E}">
        <p14:creationId xmlns:p14="http://schemas.microsoft.com/office/powerpoint/2010/main" val="2656776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Tanenbaum &amp; Van Steen, Distributed Systems: Principles and Paradigms, 2e, (c) 2007 Prentice-Hall, Inc. All rights reserved. 0-13-239227-5</a:t>
            </a:r>
          </a:p>
        </p:txBody>
      </p:sp>
      <p:sp>
        <p:nvSpPr>
          <p:cNvPr id="117762" name="Rectangle 2"/>
          <p:cNvSpPr>
            <a:spLocks noGrp="1" noChangeArrowheads="1"/>
          </p:cNvSpPr>
          <p:nvPr>
            <p:ph type="title"/>
          </p:nvPr>
        </p:nvSpPr>
        <p:spPr/>
        <p:txBody>
          <a:bodyPr/>
          <a:lstStyle/>
          <a:p>
            <a:r>
              <a:rPr lang="en-US" altLang="en-US" dirty="0"/>
              <a:t>Vector </a:t>
            </a:r>
            <a:r>
              <a:rPr lang="en-US" altLang="en-US" dirty="0" smtClean="0"/>
              <a:t>Clocks</a:t>
            </a:r>
            <a:endParaRPr lang="en-US" altLang="en-US" dirty="0"/>
          </a:p>
        </p:txBody>
      </p:sp>
      <p:sp>
        <p:nvSpPr>
          <p:cNvPr id="117763" name="Rectangle 3"/>
          <p:cNvSpPr>
            <a:spLocks noGrp="1" noChangeArrowheads="1"/>
          </p:cNvSpPr>
          <p:nvPr>
            <p:ph type="body" idx="1"/>
          </p:nvPr>
        </p:nvSpPr>
        <p:spPr>
          <a:xfrm>
            <a:off x="1097280" y="1737360"/>
            <a:ext cx="9974317" cy="4495274"/>
          </a:xfrm>
        </p:spPr>
        <p:txBody>
          <a:bodyPr>
            <a:normAutofit/>
          </a:bodyPr>
          <a:lstStyle/>
          <a:p>
            <a:pPr algn="l">
              <a:lnSpc>
                <a:spcPct val="90000"/>
              </a:lnSpc>
              <a:buFontTx/>
              <a:buAutoNum type="arabicPeriod"/>
            </a:pPr>
            <a:r>
              <a:rPr lang="en-US" altLang="en-US" sz="2800" dirty="0" smtClean="0"/>
              <a:t>Before </a:t>
            </a:r>
            <a:r>
              <a:rPr lang="en-US" altLang="en-US" sz="2800" dirty="0"/>
              <a:t>executing an event P</a:t>
            </a:r>
            <a:r>
              <a:rPr lang="en-US" altLang="en-US" sz="2800" i="1" baseline="-25000" dirty="0"/>
              <a:t>i</a:t>
            </a:r>
            <a:r>
              <a:rPr lang="en-US" altLang="en-US" sz="2800" dirty="0"/>
              <a:t> executes </a:t>
            </a:r>
            <a:br>
              <a:rPr lang="en-US" altLang="en-US" sz="2800" dirty="0"/>
            </a:br>
            <a:r>
              <a:rPr lang="en-US" altLang="en-US" sz="2800" dirty="0" err="1"/>
              <a:t>VC</a:t>
            </a:r>
            <a:r>
              <a:rPr lang="en-US" altLang="en-US" sz="2800" i="1" baseline="-25000" dirty="0" err="1"/>
              <a:t>i</a:t>
            </a:r>
            <a:r>
              <a:rPr lang="en-US" altLang="en-US" sz="2800" i="1" baseline="-25000" dirty="0"/>
              <a:t> </a:t>
            </a:r>
            <a:r>
              <a:rPr lang="en-US" altLang="en-US" sz="2800" dirty="0"/>
              <a:t>[ </a:t>
            </a:r>
            <a:r>
              <a:rPr lang="en-US" altLang="en-US" sz="2800" i="1" dirty="0" err="1"/>
              <a:t>i</a:t>
            </a:r>
            <a:r>
              <a:rPr lang="en-US" altLang="en-US" sz="2800" dirty="0"/>
              <a:t> ] ← </a:t>
            </a:r>
            <a:r>
              <a:rPr lang="en-US" altLang="en-US" sz="2800" dirty="0" err="1"/>
              <a:t>VC</a:t>
            </a:r>
            <a:r>
              <a:rPr lang="en-US" altLang="en-US" sz="2800" i="1" baseline="-25000" dirty="0" err="1"/>
              <a:t>i</a:t>
            </a:r>
            <a:r>
              <a:rPr lang="en-US" altLang="en-US" sz="2800" dirty="0"/>
              <a:t> [</a:t>
            </a:r>
            <a:r>
              <a:rPr lang="en-US" altLang="en-US" sz="2800" i="1" dirty="0" err="1"/>
              <a:t>i</a:t>
            </a:r>
            <a:r>
              <a:rPr lang="en-US" altLang="en-US" sz="2800" dirty="0"/>
              <a:t> ] + 1.</a:t>
            </a:r>
          </a:p>
          <a:p>
            <a:pPr algn="l">
              <a:lnSpc>
                <a:spcPct val="90000"/>
              </a:lnSpc>
              <a:buFontTx/>
              <a:buAutoNum type="arabicPeriod"/>
            </a:pPr>
            <a:r>
              <a:rPr lang="en-US" altLang="en-US" sz="2800" dirty="0"/>
              <a:t>When process P</a:t>
            </a:r>
            <a:r>
              <a:rPr lang="en-US" altLang="en-US" sz="2800" i="1" baseline="-25000" dirty="0"/>
              <a:t>i</a:t>
            </a:r>
            <a:r>
              <a:rPr lang="en-US" altLang="en-US" sz="2800" dirty="0"/>
              <a:t> sends a message m to </a:t>
            </a:r>
            <a:r>
              <a:rPr lang="en-US" altLang="en-US" sz="2800" dirty="0" err="1"/>
              <a:t>P</a:t>
            </a:r>
            <a:r>
              <a:rPr lang="en-US" altLang="en-US" sz="2800" i="1" baseline="-25000" dirty="0" err="1"/>
              <a:t>j</a:t>
            </a:r>
            <a:r>
              <a:rPr lang="en-US" altLang="en-US" sz="2800" dirty="0"/>
              <a:t>, it sets </a:t>
            </a:r>
            <a:r>
              <a:rPr lang="en-US" altLang="en-US" sz="2800" i="1" dirty="0"/>
              <a:t>m</a:t>
            </a:r>
            <a:r>
              <a:rPr lang="en-US" altLang="en-US" sz="2800" dirty="0"/>
              <a:t>’s (vector) timestamp </a:t>
            </a:r>
            <a:r>
              <a:rPr lang="en-US" altLang="en-US" sz="2800" i="1" dirty="0" err="1"/>
              <a:t>ts</a:t>
            </a:r>
            <a:r>
              <a:rPr lang="en-US" altLang="en-US" sz="2800" i="1" dirty="0"/>
              <a:t> (m)</a:t>
            </a:r>
            <a:r>
              <a:rPr lang="en-US" altLang="en-US" sz="2800" dirty="0"/>
              <a:t> equal to </a:t>
            </a:r>
            <a:r>
              <a:rPr lang="en-US" altLang="en-US" sz="2800" dirty="0" err="1"/>
              <a:t>VC</a:t>
            </a:r>
            <a:r>
              <a:rPr lang="en-US" altLang="en-US" sz="2800" i="1" baseline="-25000" dirty="0" err="1"/>
              <a:t>i</a:t>
            </a:r>
            <a:r>
              <a:rPr lang="en-US" altLang="en-US" sz="2800" dirty="0"/>
              <a:t> after having executed the previous step.</a:t>
            </a:r>
          </a:p>
          <a:p>
            <a:pPr algn="l">
              <a:lnSpc>
                <a:spcPct val="90000"/>
              </a:lnSpc>
              <a:buFontTx/>
              <a:buAutoNum type="arabicPeriod"/>
            </a:pPr>
            <a:r>
              <a:rPr lang="en-US" altLang="en-US" sz="2800" dirty="0"/>
              <a:t>Upon the receipt of a message m, process </a:t>
            </a:r>
            <a:r>
              <a:rPr lang="en-US" altLang="en-US" sz="2800" dirty="0" err="1"/>
              <a:t>P</a:t>
            </a:r>
            <a:r>
              <a:rPr lang="en-US" altLang="en-US" sz="2800" i="1" baseline="-25000" dirty="0" err="1"/>
              <a:t>j</a:t>
            </a:r>
            <a:r>
              <a:rPr lang="en-US" altLang="en-US" sz="2800" dirty="0"/>
              <a:t> adjusts its own vector by setting </a:t>
            </a:r>
            <a:br>
              <a:rPr lang="en-US" altLang="en-US" sz="2800" dirty="0"/>
            </a:br>
            <a:r>
              <a:rPr lang="en-US" altLang="en-US" sz="2800" dirty="0" err="1"/>
              <a:t>VC</a:t>
            </a:r>
            <a:r>
              <a:rPr lang="en-US" altLang="en-US" sz="2800" i="1" baseline="-25000" dirty="0" err="1"/>
              <a:t>j</a:t>
            </a:r>
            <a:r>
              <a:rPr lang="en-US" altLang="en-US" sz="2800" dirty="0"/>
              <a:t> [</a:t>
            </a:r>
            <a:r>
              <a:rPr lang="en-US" altLang="en-US" sz="2800" i="1" dirty="0"/>
              <a:t>k</a:t>
            </a:r>
            <a:r>
              <a:rPr lang="en-US" altLang="en-US" sz="2800" dirty="0"/>
              <a:t> ] ← max{</a:t>
            </a:r>
            <a:r>
              <a:rPr lang="en-US" altLang="en-US" sz="2800" dirty="0" err="1"/>
              <a:t>VC</a:t>
            </a:r>
            <a:r>
              <a:rPr lang="en-US" altLang="en-US" sz="2800" i="1" baseline="-25000" dirty="0" err="1"/>
              <a:t>j</a:t>
            </a:r>
            <a:r>
              <a:rPr lang="en-US" altLang="en-US" sz="2800" dirty="0"/>
              <a:t> [</a:t>
            </a:r>
            <a:r>
              <a:rPr lang="en-US" altLang="en-US" sz="2800" i="1" dirty="0"/>
              <a:t>k</a:t>
            </a:r>
            <a:r>
              <a:rPr lang="en-US" altLang="en-US" sz="2800" dirty="0"/>
              <a:t> ], </a:t>
            </a:r>
            <a:r>
              <a:rPr lang="en-US" altLang="en-US" sz="2800" i="1" dirty="0" err="1"/>
              <a:t>ts</a:t>
            </a:r>
            <a:r>
              <a:rPr lang="en-US" altLang="en-US" sz="2800" i="1" dirty="0"/>
              <a:t> (m)</a:t>
            </a:r>
            <a:r>
              <a:rPr lang="en-US" altLang="en-US" sz="2800" dirty="0"/>
              <a:t>[</a:t>
            </a:r>
            <a:r>
              <a:rPr lang="en-US" altLang="en-US" sz="2800" i="1" dirty="0"/>
              <a:t>k</a:t>
            </a:r>
            <a:r>
              <a:rPr lang="en-US" altLang="en-US" sz="2800" dirty="0"/>
              <a:t> ]} for each </a:t>
            </a:r>
            <a:r>
              <a:rPr lang="en-US" altLang="en-US" sz="2800" i="1" dirty="0"/>
              <a:t>k</a:t>
            </a:r>
            <a:r>
              <a:rPr lang="en-US" altLang="en-US" sz="2800" dirty="0"/>
              <a:t>, after which it executes the first step and delivers the message to the application.</a:t>
            </a:r>
          </a:p>
        </p:txBody>
      </p:sp>
    </p:spTree>
    <p:extLst>
      <p:ext uri="{BB962C8B-B14F-4D97-AF65-F5344CB8AC3E}">
        <p14:creationId xmlns:p14="http://schemas.microsoft.com/office/powerpoint/2010/main" val="2896351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914400"/>
          </a:xfrm>
        </p:spPr>
        <p:txBody>
          <a:bodyPr>
            <a:normAutofit/>
          </a:bodyPr>
          <a:lstStyle/>
          <a:p>
            <a:r>
              <a:rPr lang="en-US" sz="4800" dirty="0"/>
              <a:t>Vector Timestamps Contd.</a:t>
            </a:r>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063" y="1818290"/>
            <a:ext cx="10541874" cy="3944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56300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212" y="668390"/>
            <a:ext cx="8229600" cy="914400"/>
          </a:xfrm>
        </p:spPr>
        <p:txBody>
          <a:bodyPr>
            <a:normAutofit/>
          </a:bodyPr>
          <a:lstStyle/>
          <a:p>
            <a:r>
              <a:rPr lang="en-US" sz="5400" dirty="0"/>
              <a:t>Global State</a:t>
            </a:r>
          </a:p>
        </p:txBody>
      </p:sp>
      <p:sp>
        <p:nvSpPr>
          <p:cNvPr id="3" name="Content Placeholder 2"/>
          <p:cNvSpPr>
            <a:spLocks noGrp="1"/>
          </p:cNvSpPr>
          <p:nvPr>
            <p:ph idx="1"/>
          </p:nvPr>
        </p:nvSpPr>
        <p:spPr>
          <a:xfrm>
            <a:off x="294290" y="1744717"/>
            <a:ext cx="10237076" cy="4025462"/>
          </a:xfrm>
        </p:spPr>
        <p:txBody>
          <a:bodyPr>
            <a:normAutofit/>
          </a:bodyPr>
          <a:lstStyle/>
          <a:p>
            <a:pPr marL="0" indent="0">
              <a:buNone/>
            </a:pPr>
            <a:r>
              <a:rPr lang="en-US" sz="2400" dirty="0" smtClean="0"/>
              <a:t>Global state: local state of each process+ messages in transit</a:t>
            </a:r>
          </a:p>
          <a:p>
            <a:pPr marL="0" indent="0">
              <a:buNone/>
            </a:pPr>
            <a:r>
              <a:rPr lang="en-US" sz="2400" dirty="0" err="1" smtClean="0"/>
              <a:t>Analysing</a:t>
            </a:r>
            <a:r>
              <a:rPr lang="en-US" sz="2400" dirty="0" smtClean="0"/>
              <a:t> : Deadlock or correctly terminate</a:t>
            </a:r>
          </a:p>
          <a:p>
            <a:pPr marL="0" indent="0">
              <a:buNone/>
            </a:pPr>
            <a:r>
              <a:rPr lang="en-US" sz="2400" dirty="0" smtClean="0"/>
              <a:t>Recording </a:t>
            </a:r>
            <a:r>
              <a:rPr lang="en-US" sz="2400" dirty="0"/>
              <a:t>global state</a:t>
            </a:r>
          </a:p>
          <a:p>
            <a:r>
              <a:rPr lang="en-US" sz="2400" dirty="0"/>
              <a:t>By </a:t>
            </a:r>
            <a:r>
              <a:rPr lang="en-US" sz="2400" dirty="0" err="1"/>
              <a:t>Chandy</a:t>
            </a:r>
            <a:r>
              <a:rPr lang="en-US" sz="2400" dirty="0"/>
              <a:t> and </a:t>
            </a:r>
            <a:r>
              <a:rPr lang="en-US" sz="2400" dirty="0" err="1"/>
              <a:t>Lamport</a:t>
            </a:r>
            <a:endParaRPr lang="en-US" sz="2400" dirty="0"/>
          </a:p>
          <a:p>
            <a:r>
              <a:rPr lang="en-US" sz="2400" dirty="0"/>
              <a:t>Recording global state ( current state )</a:t>
            </a:r>
          </a:p>
          <a:p>
            <a:r>
              <a:rPr lang="en-US" sz="2400" dirty="0"/>
              <a:t>Termination detection </a:t>
            </a:r>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3958" y="2291257"/>
            <a:ext cx="5733557" cy="3321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6941" y="5787590"/>
            <a:ext cx="45624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2787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744717"/>
            <a:ext cx="10058400" cy="4550979"/>
          </a:xfrm>
        </p:spPr>
        <p:txBody>
          <a:bodyPr>
            <a:normAutofit fontScale="85000" lnSpcReduction="20000"/>
          </a:bodyPr>
          <a:lstStyle/>
          <a:p>
            <a:pPr>
              <a:buFont typeface="Wingdings" panose="05000000000000000000" pitchFamily="2" charset="2"/>
              <a:buChar char="§"/>
            </a:pPr>
            <a:r>
              <a:rPr lang="en-US" sz="2800" dirty="0" smtClean="0"/>
              <a:t>N processes share a single resource</a:t>
            </a:r>
          </a:p>
          <a:p>
            <a:pPr>
              <a:buFont typeface="Wingdings" panose="05000000000000000000" pitchFamily="2" charset="2"/>
              <a:buChar char="§"/>
            </a:pPr>
            <a:r>
              <a:rPr lang="en-US" sz="2800" dirty="0" smtClean="0">
                <a:solidFill>
                  <a:srgbClr val="FF0000"/>
                </a:solidFill>
              </a:rPr>
              <a:t>Safety: only one process can access shared resource at a time</a:t>
            </a:r>
          </a:p>
          <a:p>
            <a:pPr>
              <a:buFont typeface="Wingdings" panose="05000000000000000000" pitchFamily="2" charset="2"/>
              <a:buChar char="§"/>
            </a:pPr>
            <a:r>
              <a:rPr lang="en-US" sz="2800" dirty="0" smtClean="0">
                <a:solidFill>
                  <a:srgbClr val="FF0000"/>
                </a:solidFill>
              </a:rPr>
              <a:t>Liveness: if a process requests to access the shared resource, it should eventually be given chance to do so</a:t>
            </a:r>
          </a:p>
          <a:p>
            <a:pPr>
              <a:buFont typeface="Wingdings" panose="05000000000000000000" pitchFamily="2" charset="2"/>
              <a:buChar char="§"/>
            </a:pPr>
            <a:r>
              <a:rPr lang="en-US" sz="2800" dirty="0" smtClean="0"/>
              <a:t>In DS ME is complex as:</a:t>
            </a:r>
          </a:p>
          <a:p>
            <a:pPr lvl="1">
              <a:buFont typeface="Wingdings" panose="05000000000000000000" pitchFamily="2" charset="2"/>
              <a:buChar char="§"/>
            </a:pPr>
            <a:r>
              <a:rPr lang="en-US" sz="2600" dirty="0" smtClean="0"/>
              <a:t>No shared memory</a:t>
            </a:r>
          </a:p>
          <a:p>
            <a:pPr lvl="1">
              <a:buFont typeface="Wingdings" panose="05000000000000000000" pitchFamily="2" charset="2"/>
              <a:buChar char="§"/>
            </a:pPr>
            <a:r>
              <a:rPr lang="en-US" sz="2600" dirty="0" smtClean="0"/>
              <a:t>Delay in information propagation</a:t>
            </a:r>
          </a:p>
          <a:p>
            <a:pPr lvl="1">
              <a:buFont typeface="Wingdings" panose="05000000000000000000" pitchFamily="2" charset="2"/>
              <a:buChar char="§"/>
            </a:pPr>
            <a:r>
              <a:rPr lang="en-US" sz="2600" dirty="0" smtClean="0"/>
              <a:t>Clock synchronization issues</a:t>
            </a:r>
          </a:p>
          <a:p>
            <a:pPr lvl="1">
              <a:buFont typeface="Wingdings" panose="05000000000000000000" pitchFamily="2" charset="2"/>
              <a:buChar char="§"/>
            </a:pPr>
            <a:r>
              <a:rPr lang="en-US" sz="2600" dirty="0" smtClean="0"/>
              <a:t>Need for event ordering</a:t>
            </a:r>
          </a:p>
          <a:p>
            <a:r>
              <a:rPr lang="en-US" sz="2800" dirty="0" smtClean="0"/>
              <a:t>Algorithms:</a:t>
            </a:r>
          </a:p>
          <a:p>
            <a:pPr lvl="1">
              <a:buFont typeface="Wingdings" panose="05000000000000000000" pitchFamily="2" charset="2"/>
              <a:buChar char="§"/>
            </a:pPr>
            <a:r>
              <a:rPr lang="en-US" sz="2600" dirty="0" smtClean="0"/>
              <a:t>Centralized </a:t>
            </a:r>
            <a:r>
              <a:rPr lang="en-US" sz="2600" dirty="0"/>
              <a:t>Algorithm</a:t>
            </a:r>
          </a:p>
          <a:p>
            <a:pPr lvl="1">
              <a:buFont typeface="Wingdings" panose="05000000000000000000" pitchFamily="2" charset="2"/>
              <a:buChar char="§"/>
            </a:pPr>
            <a:r>
              <a:rPr lang="en-US" sz="2600" dirty="0"/>
              <a:t>Distributed Algorithm</a:t>
            </a:r>
          </a:p>
          <a:p>
            <a:pPr lvl="1">
              <a:buFont typeface="Wingdings" panose="05000000000000000000" pitchFamily="2" charset="2"/>
              <a:buChar char="§"/>
            </a:pPr>
            <a:r>
              <a:rPr lang="en-US" sz="2600" dirty="0"/>
              <a:t>Token Ring Algorithm</a:t>
            </a:r>
          </a:p>
          <a:p>
            <a:pPr lvl="1"/>
            <a:endParaRPr lang="en-US" sz="2400" dirty="0"/>
          </a:p>
        </p:txBody>
      </p:sp>
      <p:sp>
        <p:nvSpPr>
          <p:cNvPr id="4" name="Rectangle 3"/>
          <p:cNvSpPr/>
          <p:nvPr/>
        </p:nvSpPr>
        <p:spPr>
          <a:xfrm>
            <a:off x="1600200" y="381000"/>
            <a:ext cx="8991600" cy="923330"/>
          </a:xfrm>
          <a:prstGeom prst="rect">
            <a:avLst/>
          </a:prstGeom>
        </p:spPr>
        <p:txBody>
          <a:bodyPr wrap="square">
            <a:spAutoFit/>
          </a:bodyPr>
          <a:lstStyle/>
          <a:p>
            <a:pPr algn="ctr"/>
            <a:r>
              <a:rPr lang="en-US" sz="5400" dirty="0">
                <a:latin typeface="+mj-lt"/>
              </a:rPr>
              <a:t>Mutual Exclusion</a:t>
            </a:r>
          </a:p>
        </p:txBody>
      </p:sp>
    </p:spTree>
    <p:extLst>
      <p:ext uri="{BB962C8B-B14F-4D97-AF65-F5344CB8AC3E}">
        <p14:creationId xmlns:p14="http://schemas.microsoft.com/office/powerpoint/2010/main" val="415224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Clock Synchronization</a:t>
            </a:r>
          </a:p>
        </p:txBody>
      </p:sp>
      <p:sp>
        <p:nvSpPr>
          <p:cNvPr id="6147" name="Rectangle 3"/>
          <p:cNvSpPr>
            <a:spLocks noGrp="1" noChangeArrowheads="1"/>
          </p:cNvSpPr>
          <p:nvPr>
            <p:ph idx="1"/>
          </p:nvPr>
        </p:nvSpPr>
        <p:spPr>
          <a:xfrm>
            <a:off x="2097089" y="5162550"/>
            <a:ext cx="8188325" cy="1092200"/>
          </a:xfrm>
        </p:spPr>
        <p:txBody>
          <a:bodyPr>
            <a:normAutofit/>
          </a:bodyPr>
          <a:lstStyle/>
          <a:p>
            <a:pPr>
              <a:lnSpc>
                <a:spcPct val="90000"/>
              </a:lnSpc>
            </a:pPr>
            <a:r>
              <a:rPr lang="en-US" altLang="en-US"/>
              <a:t>Figure 6-1. When each machine has its own clock, an event that occurred after another event may nevertheless be assigned an earlier time.</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047" y="2627586"/>
            <a:ext cx="8444865" cy="22071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141567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497" y="274638"/>
            <a:ext cx="10583917" cy="1325562"/>
          </a:xfrm>
        </p:spPr>
        <p:txBody>
          <a:bodyPr>
            <a:noAutofit/>
          </a:bodyPr>
          <a:lstStyle/>
          <a:p>
            <a:r>
              <a:rPr lang="en-US" dirty="0" smtClean="0"/>
              <a:t>Centralized Mutual Exclusion Algorithm </a:t>
            </a:r>
            <a:endParaRPr lang="en-US" dirty="0"/>
          </a:p>
        </p:txBody>
      </p:sp>
      <p:sp>
        <p:nvSpPr>
          <p:cNvPr id="3" name="Content Placeholder 2"/>
          <p:cNvSpPr>
            <a:spLocks noGrp="1"/>
          </p:cNvSpPr>
          <p:nvPr>
            <p:ph idx="1"/>
          </p:nvPr>
        </p:nvSpPr>
        <p:spPr>
          <a:xfrm>
            <a:off x="1303283" y="1828800"/>
            <a:ext cx="8765627" cy="1650124"/>
          </a:xfrm>
        </p:spPr>
        <p:txBody>
          <a:bodyPr>
            <a:normAutofit lnSpcReduction="10000"/>
          </a:bodyPr>
          <a:lstStyle/>
          <a:p>
            <a:r>
              <a:rPr lang="en-GB" sz="2400" dirty="0"/>
              <a:t>Messages used </a:t>
            </a:r>
          </a:p>
          <a:p>
            <a:pPr lvl="1"/>
            <a:r>
              <a:rPr lang="en-GB" sz="2400" dirty="0"/>
              <a:t>Request-R</a:t>
            </a:r>
          </a:p>
          <a:p>
            <a:pPr lvl="1"/>
            <a:r>
              <a:rPr lang="en-GB" sz="2400" dirty="0"/>
              <a:t>Grant-G</a:t>
            </a:r>
          </a:p>
          <a:p>
            <a:pPr lvl="1"/>
            <a:r>
              <a:rPr lang="en-GB" sz="2400" dirty="0"/>
              <a:t>Release-R </a:t>
            </a:r>
            <a:endParaRPr lang="en-US" sz="2400" dirty="0"/>
          </a:p>
          <a:p>
            <a:endParaRPr lang="en-US" sz="2400"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3497" y="2270234"/>
            <a:ext cx="7239000" cy="2868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52701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76200"/>
            <a:ext cx="8991600" cy="1447800"/>
          </a:xfrm>
        </p:spPr>
        <p:txBody>
          <a:bodyPr>
            <a:normAutofit/>
          </a:bodyPr>
          <a:lstStyle/>
          <a:p>
            <a:r>
              <a:rPr lang="en-US" sz="4000" dirty="0"/>
              <a:t>Centralized Algorithm Execution</a:t>
            </a:r>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359" y="1840624"/>
            <a:ext cx="6463862"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4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986" y="4212020"/>
            <a:ext cx="668458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336221" y="2007172"/>
            <a:ext cx="4960883" cy="1692771"/>
          </a:xfrm>
          <a:prstGeom prst="rect">
            <a:avLst/>
          </a:prstGeom>
        </p:spPr>
        <p:txBody>
          <a:bodyPr wrap="square">
            <a:spAutoFit/>
          </a:bodyPr>
          <a:lstStyle/>
          <a:p>
            <a:pPr lvl="1">
              <a:buFont typeface="Wingdings" panose="05000000000000000000" pitchFamily="2" charset="2"/>
              <a:buChar char="§"/>
            </a:pPr>
            <a:r>
              <a:rPr lang="en-US" sz="2600" dirty="0" smtClean="0"/>
              <a:t>Problems:</a:t>
            </a:r>
          </a:p>
          <a:p>
            <a:pPr lvl="1">
              <a:buFont typeface="Wingdings" panose="05000000000000000000" pitchFamily="2" charset="2"/>
              <a:buChar char="§"/>
            </a:pPr>
            <a:r>
              <a:rPr lang="en-US" sz="2600" dirty="0" smtClean="0"/>
              <a:t>Single point of failure</a:t>
            </a:r>
          </a:p>
          <a:p>
            <a:pPr lvl="1">
              <a:buFont typeface="Wingdings" panose="05000000000000000000" pitchFamily="2" charset="2"/>
              <a:buChar char="§"/>
            </a:pPr>
            <a:r>
              <a:rPr lang="en-US" sz="2600" dirty="0" smtClean="0"/>
              <a:t>Single coordinator becomes performance bottleneck</a:t>
            </a:r>
            <a:endParaRPr lang="en-US" sz="2600" dirty="0"/>
          </a:p>
        </p:txBody>
      </p:sp>
    </p:spTree>
    <p:extLst>
      <p:ext uri="{BB962C8B-B14F-4D97-AF65-F5344CB8AC3E}">
        <p14:creationId xmlns:p14="http://schemas.microsoft.com/office/powerpoint/2010/main" val="2621133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069" y="819805"/>
            <a:ext cx="10920248" cy="872359"/>
          </a:xfrm>
        </p:spPr>
        <p:txBody>
          <a:bodyPr>
            <a:normAutofit fontScale="90000"/>
          </a:bodyPr>
          <a:lstStyle/>
          <a:p>
            <a:r>
              <a:rPr lang="en-US" dirty="0"/>
              <a:t>Distributed Algorithm </a:t>
            </a:r>
            <a:r>
              <a:rPr lang="en-US" dirty="0" smtClean="0"/>
              <a:t>Execution: </a:t>
            </a:r>
            <a:br>
              <a:rPr lang="en-US" dirty="0" smtClean="0"/>
            </a:br>
            <a:r>
              <a:rPr lang="en-US" dirty="0" err="1" smtClean="0"/>
              <a:t>Ricart</a:t>
            </a:r>
            <a:r>
              <a:rPr lang="en-US" dirty="0" smtClean="0"/>
              <a:t> and </a:t>
            </a:r>
            <a:r>
              <a:rPr lang="en-US" dirty="0" err="1" smtClean="0"/>
              <a:t>Agrawala’s</a:t>
            </a:r>
            <a:r>
              <a:rPr lang="en-US" dirty="0" smtClean="0"/>
              <a:t> </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24" y="2057401"/>
            <a:ext cx="5139558" cy="25917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Rectangle 4"/>
          <p:cNvSpPr/>
          <p:nvPr/>
        </p:nvSpPr>
        <p:spPr>
          <a:xfrm>
            <a:off x="0" y="1840624"/>
            <a:ext cx="6758152" cy="4708981"/>
          </a:xfrm>
          <a:prstGeom prst="rect">
            <a:avLst/>
          </a:prstGeom>
        </p:spPr>
        <p:txBody>
          <a:bodyPr wrap="square">
            <a:spAutoFit/>
          </a:bodyPr>
          <a:lstStyle/>
          <a:p>
            <a:pPr lvl="1">
              <a:buFont typeface="Wingdings" panose="05000000000000000000" pitchFamily="2" charset="2"/>
              <a:buChar char="§"/>
            </a:pPr>
            <a:r>
              <a:rPr lang="en-US" sz="2000" dirty="0" smtClean="0">
                <a:solidFill>
                  <a:srgbClr val="FF0000"/>
                </a:solidFill>
              </a:rPr>
              <a:t>Total ordering: message(CS, PID, TS)</a:t>
            </a:r>
          </a:p>
          <a:p>
            <a:pPr lvl="1">
              <a:buFont typeface="Wingdings" panose="05000000000000000000" pitchFamily="2" charset="2"/>
              <a:buChar char="§"/>
            </a:pPr>
            <a:r>
              <a:rPr lang="en-US" sz="2000" dirty="0" smtClean="0">
                <a:solidFill>
                  <a:srgbClr val="FF0000"/>
                </a:solidFill>
              </a:rPr>
              <a:t>Process with lowest TS wins</a:t>
            </a:r>
          </a:p>
          <a:p>
            <a:pPr lvl="1">
              <a:buFont typeface="Wingdings" panose="05000000000000000000" pitchFamily="2" charset="2"/>
              <a:buChar char="§"/>
            </a:pPr>
            <a:r>
              <a:rPr lang="en-US" sz="2000" dirty="0" smtClean="0">
                <a:solidFill>
                  <a:srgbClr val="FF0000"/>
                </a:solidFill>
              </a:rPr>
              <a:t>Three cases:</a:t>
            </a:r>
          </a:p>
          <a:p>
            <a:pPr lvl="1">
              <a:buFont typeface="Wingdings" panose="05000000000000000000" pitchFamily="2" charset="2"/>
              <a:buChar char="§"/>
            </a:pPr>
            <a:r>
              <a:rPr lang="en-US" sz="2000" dirty="0" smtClean="0"/>
              <a:t>Receiver not in CS and does not want to enter </a:t>
            </a:r>
            <a:r>
              <a:rPr lang="en-US" sz="2000" dirty="0" smtClean="0">
                <a:solidFill>
                  <a:srgbClr val="FF0000"/>
                </a:solidFill>
              </a:rPr>
              <a:t>sends OK (Node 1)</a:t>
            </a:r>
          </a:p>
          <a:p>
            <a:pPr lvl="1">
              <a:buFont typeface="Wingdings" panose="05000000000000000000" pitchFamily="2" charset="2"/>
              <a:buChar char="§"/>
            </a:pPr>
            <a:r>
              <a:rPr lang="en-US" sz="2000" dirty="0" smtClean="0"/>
              <a:t>If receiver is in CS, it does not reply and queues the request</a:t>
            </a:r>
          </a:p>
          <a:p>
            <a:pPr lvl="1">
              <a:buFont typeface="Wingdings" panose="05000000000000000000" pitchFamily="2" charset="2"/>
              <a:buChar char="§"/>
            </a:pPr>
            <a:r>
              <a:rPr lang="en-US" sz="2000" dirty="0" smtClean="0"/>
              <a:t>If receiver </a:t>
            </a:r>
            <a:r>
              <a:rPr lang="en-US" sz="2000" dirty="0">
                <a:solidFill>
                  <a:srgbClr val="FF0000"/>
                </a:solidFill>
              </a:rPr>
              <a:t>(Node </a:t>
            </a:r>
            <a:r>
              <a:rPr lang="en-US" sz="2000" dirty="0" smtClean="0">
                <a:solidFill>
                  <a:srgbClr val="FF0000"/>
                </a:solidFill>
              </a:rPr>
              <a:t>0 and 2) </a:t>
            </a:r>
            <a:r>
              <a:rPr lang="en-US" sz="2000" dirty="0" smtClean="0"/>
              <a:t>wants to enter CS but not yet done so, it compares received TS with its own message, lower one wins. </a:t>
            </a:r>
          </a:p>
          <a:p>
            <a:pPr lvl="1"/>
            <a:r>
              <a:rPr lang="en-US" sz="2000" dirty="0" smtClean="0"/>
              <a:t>If message has low TS, Receiver sends OK to sender </a:t>
            </a:r>
            <a:r>
              <a:rPr lang="en-US" sz="2000" dirty="0" smtClean="0">
                <a:solidFill>
                  <a:srgbClr val="FF0000"/>
                </a:solidFill>
              </a:rPr>
              <a:t>(Node 2 to Node 0) </a:t>
            </a:r>
            <a:r>
              <a:rPr lang="en-US" sz="2000" dirty="0" smtClean="0"/>
              <a:t>else queues the request and sends nothing</a:t>
            </a:r>
          </a:p>
          <a:p>
            <a:pPr lvl="1"/>
            <a:r>
              <a:rPr lang="en-US" sz="2000" dirty="0" smtClean="0"/>
              <a:t>Problems:</a:t>
            </a:r>
          </a:p>
          <a:p>
            <a:pPr marL="800100" lvl="1" indent="-342900">
              <a:buFont typeface="Wingdings" panose="05000000000000000000" pitchFamily="2" charset="2"/>
              <a:buChar char="Ø"/>
            </a:pPr>
            <a:r>
              <a:rPr lang="en-US" sz="2000" dirty="0" smtClean="0"/>
              <a:t>NO distinguish between dead coordinator &amp; ‘denied’</a:t>
            </a:r>
          </a:p>
          <a:p>
            <a:pPr lvl="1"/>
            <a:endParaRPr lang="en-US" sz="2000" dirty="0"/>
          </a:p>
        </p:txBody>
      </p:sp>
    </p:spTree>
    <p:extLst>
      <p:ext uri="{BB962C8B-B14F-4D97-AF65-F5344CB8AC3E}">
        <p14:creationId xmlns:p14="http://schemas.microsoft.com/office/powerpoint/2010/main" val="752081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852489"/>
            <a:ext cx="8991600" cy="762000"/>
          </a:xfrm>
        </p:spPr>
        <p:txBody>
          <a:bodyPr>
            <a:normAutofit/>
          </a:bodyPr>
          <a:lstStyle/>
          <a:p>
            <a:r>
              <a:rPr lang="en-US" dirty="0"/>
              <a:t>Token Ring Algorithm Execution</a:t>
            </a:r>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0083" y="1797270"/>
            <a:ext cx="5721898" cy="2847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66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0083" y="4754454"/>
            <a:ext cx="5871506"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31588" y="1911028"/>
            <a:ext cx="5801349" cy="4924425"/>
          </a:xfrm>
          <a:prstGeom prst="rect">
            <a:avLst/>
          </a:prstGeom>
        </p:spPr>
        <p:txBody>
          <a:bodyPr wrap="square">
            <a:spAutoFit/>
          </a:bodyPr>
          <a:lstStyle/>
          <a:p>
            <a:pPr marL="914400" lvl="1" indent="-457200">
              <a:buFont typeface="Wingdings" panose="05000000000000000000" pitchFamily="2" charset="2"/>
              <a:buChar char="§"/>
            </a:pPr>
            <a:r>
              <a:rPr lang="en-US" sz="2400" dirty="0" smtClean="0"/>
              <a:t>No inherent ordering</a:t>
            </a:r>
          </a:p>
          <a:p>
            <a:pPr marL="914400" lvl="1" indent="-457200">
              <a:buFont typeface="Wingdings" panose="05000000000000000000" pitchFamily="2" charset="2"/>
              <a:buChar char="§"/>
            </a:pPr>
            <a:r>
              <a:rPr lang="en-US" sz="2400" dirty="0" smtClean="0"/>
              <a:t>Logical ring over a bus network: numerical order</a:t>
            </a:r>
          </a:p>
          <a:p>
            <a:pPr marL="914400" lvl="1" indent="-457200">
              <a:buFont typeface="Wingdings" panose="05000000000000000000" pitchFamily="2" charset="2"/>
              <a:buChar char="§"/>
            </a:pPr>
            <a:r>
              <a:rPr lang="en-US" sz="2400" dirty="0" smtClean="0"/>
              <a:t>Ring initialized, Process 0 given a token</a:t>
            </a:r>
          </a:p>
          <a:p>
            <a:pPr marL="914400" lvl="1" indent="-457200">
              <a:buFont typeface="Wingdings" panose="05000000000000000000" pitchFamily="2" charset="2"/>
              <a:buChar char="§"/>
            </a:pPr>
            <a:r>
              <a:rPr lang="en-US" sz="2400" dirty="0" smtClean="0"/>
              <a:t>When process has token it can enter CS</a:t>
            </a:r>
          </a:p>
          <a:p>
            <a:pPr marL="914400" lvl="1" indent="-457200">
              <a:buFont typeface="Wingdings" panose="05000000000000000000" pitchFamily="2" charset="2"/>
              <a:buChar char="§"/>
            </a:pPr>
            <a:r>
              <a:rPr lang="en-US" sz="2400" dirty="0" smtClean="0"/>
              <a:t>Upon exiting it will pass token to next</a:t>
            </a:r>
          </a:p>
          <a:p>
            <a:pPr marL="914400" lvl="1" indent="-457200">
              <a:buFont typeface="Wingdings" panose="05000000000000000000" pitchFamily="2" charset="2"/>
              <a:buChar char="§"/>
            </a:pPr>
            <a:r>
              <a:rPr lang="en-US" sz="2400" dirty="0" smtClean="0"/>
              <a:t>Only 1 process with token in CS</a:t>
            </a:r>
          </a:p>
          <a:p>
            <a:pPr marL="914400" lvl="1" indent="-457200">
              <a:buFont typeface="Wingdings" panose="05000000000000000000" pitchFamily="2" charset="2"/>
              <a:buChar char="§"/>
            </a:pPr>
            <a:r>
              <a:rPr lang="en-US" sz="2400" dirty="0" smtClean="0"/>
              <a:t>No starvation</a:t>
            </a:r>
          </a:p>
          <a:p>
            <a:pPr marL="914400" lvl="1" indent="-457200">
              <a:buFont typeface="Wingdings" panose="05000000000000000000" pitchFamily="2" charset="2"/>
              <a:buChar char="§"/>
            </a:pPr>
            <a:r>
              <a:rPr lang="en-US" sz="2400" dirty="0" smtClean="0"/>
              <a:t>Problems:</a:t>
            </a:r>
          </a:p>
          <a:p>
            <a:pPr marL="914400" lvl="1" indent="-457200">
              <a:buFont typeface="Wingdings" panose="05000000000000000000" pitchFamily="2" charset="2"/>
              <a:buChar char="§"/>
            </a:pPr>
            <a:r>
              <a:rPr lang="en-US" sz="2400" dirty="0" smtClean="0"/>
              <a:t>Detecting loss of token(2 </a:t>
            </a:r>
            <a:r>
              <a:rPr lang="en-US" sz="2400" dirty="0" err="1" smtClean="0"/>
              <a:t>hrs</a:t>
            </a:r>
            <a:r>
              <a:rPr lang="en-US" sz="2400" dirty="0" smtClean="0"/>
              <a:t>)</a:t>
            </a:r>
          </a:p>
          <a:p>
            <a:pPr lvl="1"/>
            <a:endParaRPr lang="en-US" sz="2600" dirty="0">
              <a:solidFill>
                <a:srgbClr val="FF0000"/>
              </a:solidFill>
            </a:endParaRPr>
          </a:p>
        </p:txBody>
      </p:sp>
    </p:spTree>
    <p:extLst>
      <p:ext uri="{BB962C8B-B14F-4D97-AF65-F5344CB8AC3E}">
        <p14:creationId xmlns:p14="http://schemas.microsoft.com/office/powerpoint/2010/main" val="1028934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dirty="0"/>
              <a:t>Comparison</a:t>
            </a:r>
            <a:r>
              <a:rPr lang="en-US" sz="5400" b="1" dirty="0"/>
              <a:t> </a:t>
            </a:r>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5800" y="2057400"/>
            <a:ext cx="81788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447800"/>
            <a:ext cx="249555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249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662" y="672662"/>
            <a:ext cx="9067800" cy="914400"/>
          </a:xfrm>
        </p:spPr>
        <p:txBody>
          <a:bodyPr>
            <a:normAutofit/>
          </a:bodyPr>
          <a:lstStyle/>
          <a:p>
            <a:r>
              <a:rPr lang="en-US" dirty="0"/>
              <a:t>Election Algorithms </a:t>
            </a:r>
          </a:p>
        </p:txBody>
      </p:sp>
      <p:sp>
        <p:nvSpPr>
          <p:cNvPr id="3" name="Content Placeholder 2"/>
          <p:cNvSpPr>
            <a:spLocks noGrp="1"/>
          </p:cNvSpPr>
          <p:nvPr>
            <p:ph idx="1"/>
          </p:nvPr>
        </p:nvSpPr>
        <p:spPr>
          <a:xfrm>
            <a:off x="809297" y="1734206"/>
            <a:ext cx="10394731" cy="3980793"/>
          </a:xfrm>
        </p:spPr>
        <p:txBody>
          <a:bodyPr>
            <a:normAutofit lnSpcReduction="10000"/>
          </a:bodyPr>
          <a:lstStyle/>
          <a:p>
            <a:pPr algn="just"/>
            <a:r>
              <a:rPr lang="en-US" sz="2400" dirty="0"/>
              <a:t>Goals </a:t>
            </a:r>
          </a:p>
          <a:p>
            <a:pPr lvl="1" algn="just"/>
            <a:r>
              <a:rPr lang="en-GB" sz="2400" dirty="0"/>
              <a:t>Attempt to locate the process with the highest process number and designate it as the coordinator and tell all the active processes about this coordinator </a:t>
            </a:r>
          </a:p>
          <a:p>
            <a:pPr lvl="1" algn="just"/>
            <a:r>
              <a:rPr lang="en-GB" sz="2400" dirty="0"/>
              <a:t>To allow a recovered leader to re-establish control (or at least, to identify the current leader) </a:t>
            </a:r>
            <a:endParaRPr lang="en-GB" sz="2400" dirty="0" smtClean="0"/>
          </a:p>
          <a:p>
            <a:pPr marL="201168" lvl="1" indent="0" algn="just">
              <a:buNone/>
            </a:pPr>
            <a:r>
              <a:rPr lang="en-GB" sz="2400" dirty="0" smtClean="0"/>
              <a:t>Assumptions: All processes:</a:t>
            </a:r>
          </a:p>
          <a:p>
            <a:pPr marL="201168" lvl="1" indent="0" algn="just">
              <a:buNone/>
            </a:pPr>
            <a:r>
              <a:rPr lang="en-GB" sz="2400" dirty="0" smtClean="0"/>
              <a:t>Process ID, total ordering, agree on new </a:t>
            </a:r>
            <a:r>
              <a:rPr lang="en-GB" sz="2400" dirty="0" err="1" smtClean="0"/>
              <a:t>coordinator,know</a:t>
            </a:r>
            <a:r>
              <a:rPr lang="en-GB" sz="2400" dirty="0" smtClean="0"/>
              <a:t> other process numbers, hold an election </a:t>
            </a:r>
            <a:endParaRPr lang="en-GB" sz="2400" dirty="0"/>
          </a:p>
          <a:p>
            <a:pPr algn="just"/>
            <a:r>
              <a:rPr lang="en-GB" sz="2400" dirty="0"/>
              <a:t>Algorithms</a:t>
            </a:r>
          </a:p>
          <a:p>
            <a:pPr lvl="1" algn="just"/>
            <a:r>
              <a:rPr lang="en-GB" sz="2400" dirty="0"/>
              <a:t>Bully algorithm </a:t>
            </a:r>
          </a:p>
          <a:p>
            <a:pPr lvl="1" algn="just"/>
            <a:r>
              <a:rPr lang="en-GB" sz="2400" dirty="0"/>
              <a:t>Ring algorithm</a:t>
            </a:r>
            <a:endParaRPr lang="en-US" sz="2400" dirty="0"/>
          </a:p>
          <a:p>
            <a:pPr algn="just"/>
            <a:endParaRPr lang="en-US" sz="2400" dirty="0"/>
          </a:p>
        </p:txBody>
      </p:sp>
    </p:spTree>
    <p:extLst>
      <p:ext uri="{BB962C8B-B14F-4D97-AF65-F5344CB8AC3E}">
        <p14:creationId xmlns:p14="http://schemas.microsoft.com/office/powerpoint/2010/main" val="1834679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Tanenbaum &amp; Van Steen, Distributed Systems: Principles and Paradigms, 2e, (c) 2007 Prentice-Hall, Inc. All rights reserved. 0-13-239227-5</a:t>
            </a:r>
          </a:p>
        </p:txBody>
      </p:sp>
      <p:sp>
        <p:nvSpPr>
          <p:cNvPr id="143362" name="Rectangle 2"/>
          <p:cNvSpPr>
            <a:spLocks noGrp="1" noChangeArrowheads="1"/>
          </p:cNvSpPr>
          <p:nvPr>
            <p:ph type="title"/>
          </p:nvPr>
        </p:nvSpPr>
        <p:spPr/>
        <p:txBody>
          <a:bodyPr/>
          <a:lstStyle/>
          <a:p>
            <a:r>
              <a:rPr lang="en-US" altLang="en-US"/>
              <a:t>Election Algorithms </a:t>
            </a:r>
          </a:p>
        </p:txBody>
      </p:sp>
      <p:sp>
        <p:nvSpPr>
          <p:cNvPr id="143363" name="Rectangle 3"/>
          <p:cNvSpPr>
            <a:spLocks noGrp="1" noChangeArrowheads="1"/>
          </p:cNvSpPr>
          <p:nvPr>
            <p:ph type="body" idx="1"/>
          </p:nvPr>
        </p:nvSpPr>
        <p:spPr>
          <a:xfrm>
            <a:off x="977462" y="1809750"/>
            <a:ext cx="10594428" cy="4307271"/>
          </a:xfrm>
        </p:spPr>
        <p:txBody>
          <a:bodyPr/>
          <a:lstStyle/>
          <a:p>
            <a:pPr algn="l"/>
            <a:r>
              <a:rPr lang="en-US" altLang="en-US" sz="3200" dirty="0"/>
              <a:t>The Bully Algorithm</a:t>
            </a:r>
          </a:p>
          <a:p>
            <a:pPr algn="l">
              <a:buFontTx/>
              <a:buAutoNum type="arabicPeriod"/>
            </a:pPr>
            <a:r>
              <a:rPr lang="en-US" altLang="en-US" sz="3200" i="1" dirty="0"/>
              <a:t>P</a:t>
            </a:r>
            <a:r>
              <a:rPr lang="en-US" altLang="en-US" sz="3200" dirty="0"/>
              <a:t> sends an </a:t>
            </a:r>
            <a:r>
              <a:rPr lang="en-US" altLang="en-US" sz="3200" i="1" dirty="0"/>
              <a:t>ELECTION</a:t>
            </a:r>
            <a:r>
              <a:rPr lang="en-US" altLang="en-US" sz="3200" dirty="0"/>
              <a:t> message to all processes with higher numbers.</a:t>
            </a:r>
          </a:p>
          <a:p>
            <a:pPr algn="l">
              <a:buFontTx/>
              <a:buAutoNum type="arabicPeriod"/>
            </a:pPr>
            <a:r>
              <a:rPr lang="en-US" altLang="en-US" sz="3200" dirty="0"/>
              <a:t>If no one responds, </a:t>
            </a:r>
            <a:r>
              <a:rPr lang="en-US" altLang="en-US" sz="3200" i="1" dirty="0"/>
              <a:t>P</a:t>
            </a:r>
            <a:r>
              <a:rPr lang="en-US" altLang="en-US" sz="3200" dirty="0"/>
              <a:t> wins the election and becomes coordinator.</a:t>
            </a:r>
          </a:p>
          <a:p>
            <a:pPr algn="l">
              <a:buFontTx/>
              <a:buAutoNum type="arabicPeriod"/>
            </a:pPr>
            <a:r>
              <a:rPr lang="en-US" altLang="en-US" sz="3200" dirty="0"/>
              <a:t>If one of the higher-ups answers, it takes over. </a:t>
            </a:r>
            <a:r>
              <a:rPr lang="en-US" altLang="en-US" sz="3200" i="1" dirty="0"/>
              <a:t>P</a:t>
            </a:r>
            <a:r>
              <a:rPr lang="en-US" altLang="en-US" sz="3200" dirty="0"/>
              <a:t>’s job is done.</a:t>
            </a:r>
          </a:p>
        </p:txBody>
      </p:sp>
    </p:spTree>
    <p:extLst>
      <p:ext uri="{BB962C8B-B14F-4D97-AF65-F5344CB8AC3E}">
        <p14:creationId xmlns:p14="http://schemas.microsoft.com/office/powerpoint/2010/main" val="41308220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Tanenbaum &amp; Van Steen, Distributed Systems: Principles and Paradigms, 2e, (c) 2007 Prentice-Hall, Inc. All rights reserved. 0-13-239227-5</a:t>
            </a:r>
          </a:p>
        </p:txBody>
      </p:sp>
      <p:sp>
        <p:nvSpPr>
          <p:cNvPr id="144386" name="Rectangle 2"/>
          <p:cNvSpPr>
            <a:spLocks noGrp="1" noChangeArrowheads="1"/>
          </p:cNvSpPr>
          <p:nvPr>
            <p:ph type="title"/>
          </p:nvPr>
        </p:nvSpPr>
        <p:spPr/>
        <p:txBody>
          <a:bodyPr/>
          <a:lstStyle/>
          <a:p>
            <a:r>
              <a:rPr lang="en-US" altLang="en-US" sz="5400"/>
              <a:t>The Bully Algorithm (1)</a:t>
            </a:r>
          </a:p>
        </p:txBody>
      </p:sp>
      <p:sp>
        <p:nvSpPr>
          <p:cNvPr id="144387" name="Rectangle 3"/>
          <p:cNvSpPr>
            <a:spLocks noGrp="1" noChangeArrowheads="1"/>
          </p:cNvSpPr>
          <p:nvPr>
            <p:ph type="body" idx="1"/>
          </p:nvPr>
        </p:nvSpPr>
        <p:spPr>
          <a:xfrm>
            <a:off x="578069" y="5343526"/>
            <a:ext cx="10972799" cy="847067"/>
          </a:xfrm>
        </p:spPr>
        <p:txBody>
          <a:bodyPr>
            <a:normAutofit fontScale="70000" lnSpcReduction="20000"/>
          </a:bodyPr>
          <a:lstStyle/>
          <a:p>
            <a:pPr>
              <a:lnSpc>
                <a:spcPct val="80000"/>
              </a:lnSpc>
            </a:pPr>
            <a:r>
              <a:rPr lang="en-US" altLang="en-US"/>
              <a:t>Figure 6-20. The bully election algorithm. (a) Process 4 holds an</a:t>
            </a:r>
          </a:p>
          <a:p>
            <a:pPr>
              <a:lnSpc>
                <a:spcPct val="80000"/>
              </a:lnSpc>
            </a:pPr>
            <a:r>
              <a:rPr lang="en-US" altLang="en-US"/>
              <a:t> election. (b) Processes 5 and 6 respond, telling 4 to stop. </a:t>
            </a:r>
          </a:p>
          <a:p>
            <a:pPr>
              <a:lnSpc>
                <a:spcPct val="80000"/>
              </a:lnSpc>
            </a:pPr>
            <a:r>
              <a:rPr lang="en-US" altLang="en-US"/>
              <a:t>(c) Now 5 and 6 each hold an election.</a:t>
            </a:r>
          </a:p>
        </p:txBody>
      </p:sp>
      <p:pic>
        <p:nvPicPr>
          <p:cNvPr id="144388" name="Picture 4" descr="06-20"/>
          <p:cNvPicPr>
            <a:picLocks noChangeAspect="1" noChangeArrowheads="1"/>
          </p:cNvPicPr>
          <p:nvPr/>
        </p:nvPicPr>
        <p:blipFill>
          <a:blip r:embed="rId3">
            <a:extLst>
              <a:ext uri="{28A0092B-C50C-407E-A947-70E740481C1C}">
                <a14:useLocalDpi xmlns:a14="http://schemas.microsoft.com/office/drawing/2010/main" val="0"/>
              </a:ext>
            </a:extLst>
          </a:blip>
          <a:srcRect b="50259"/>
          <a:stretch>
            <a:fillRect/>
          </a:stretch>
        </p:blipFill>
        <p:spPr bwMode="auto">
          <a:xfrm>
            <a:off x="1804988" y="1524000"/>
            <a:ext cx="8609012" cy="331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1325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ltLang="en-US"/>
              <a:t>Tanenbaum &amp; Van Steen, Distributed Systems: Principles and Paradigms, 2e, (c) 2007 Prentice-Hall, Inc. All rights reserved. 0-13-239227-5</a:t>
            </a:r>
          </a:p>
        </p:txBody>
      </p:sp>
      <p:sp>
        <p:nvSpPr>
          <p:cNvPr id="145410" name="Rectangle 2"/>
          <p:cNvSpPr>
            <a:spLocks noGrp="1" noChangeArrowheads="1"/>
          </p:cNvSpPr>
          <p:nvPr>
            <p:ph type="title"/>
          </p:nvPr>
        </p:nvSpPr>
        <p:spPr/>
        <p:txBody>
          <a:bodyPr/>
          <a:lstStyle/>
          <a:p>
            <a:r>
              <a:rPr lang="en-US" altLang="en-US" sz="5400"/>
              <a:t>The Bully Algorithm (2)</a:t>
            </a:r>
          </a:p>
        </p:txBody>
      </p:sp>
      <p:sp>
        <p:nvSpPr>
          <p:cNvPr id="145411" name="Rectangle 3"/>
          <p:cNvSpPr>
            <a:spLocks noGrp="1" noChangeArrowheads="1"/>
          </p:cNvSpPr>
          <p:nvPr>
            <p:ph type="body" idx="1"/>
          </p:nvPr>
        </p:nvSpPr>
        <p:spPr/>
        <p:txBody>
          <a:bodyPr/>
          <a:lstStyle/>
          <a:p>
            <a:r>
              <a:rPr lang="en-US" altLang="en-US"/>
              <a:t>Figure 6-20. The bully election algorithm.  (d) Process 6 tells 5 to stop. (e) Process 6 wins and tells everyone.</a:t>
            </a:r>
          </a:p>
        </p:txBody>
      </p:sp>
      <p:pic>
        <p:nvPicPr>
          <p:cNvPr id="145412" name="Picture 4" descr="06-20"/>
          <p:cNvPicPr>
            <a:picLocks noChangeAspect="1" noChangeArrowheads="1"/>
          </p:cNvPicPr>
          <p:nvPr/>
        </p:nvPicPr>
        <p:blipFill>
          <a:blip r:embed="rId3">
            <a:extLst>
              <a:ext uri="{28A0092B-C50C-407E-A947-70E740481C1C}">
                <a14:useLocalDpi xmlns:a14="http://schemas.microsoft.com/office/drawing/2010/main" val="0"/>
              </a:ext>
            </a:extLst>
          </a:blip>
          <a:srcRect l="14906" t="53062" r="17302"/>
          <a:stretch>
            <a:fillRect/>
          </a:stretch>
        </p:blipFill>
        <p:spPr bwMode="auto">
          <a:xfrm>
            <a:off x="3067488" y="2422701"/>
            <a:ext cx="6808788" cy="286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195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normAutofit/>
          </a:bodyPr>
          <a:lstStyle/>
          <a:p>
            <a:r>
              <a:rPr lang="en-US" dirty="0"/>
              <a:t>Bully Algorithm - Example</a:t>
            </a:r>
          </a:p>
        </p:txBody>
      </p:sp>
      <p:sp>
        <p:nvSpPr>
          <p:cNvPr id="4" name="TextBox 3"/>
          <p:cNvSpPr txBox="1"/>
          <p:nvPr/>
        </p:nvSpPr>
        <p:spPr>
          <a:xfrm>
            <a:off x="6477000" y="1524001"/>
            <a:ext cx="228600" cy="276999"/>
          </a:xfrm>
          <a:prstGeom prst="rect">
            <a:avLst/>
          </a:prstGeom>
          <a:noFill/>
        </p:spPr>
        <p:txBody>
          <a:bodyPr wrap="square" rtlCol="0">
            <a:spAutoFit/>
          </a:bodyPr>
          <a:lstStyle/>
          <a:p>
            <a:r>
              <a:rPr lang="en-US" sz="1200" dirty="0"/>
              <a:t>0</a:t>
            </a:r>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4303" y="1662500"/>
            <a:ext cx="9690538" cy="45157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7263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259" y="1001889"/>
            <a:ext cx="3763261" cy="632178"/>
          </a:xfrm>
        </p:spPr>
        <p:txBody>
          <a:bodyPr/>
          <a:lstStyle/>
          <a:p>
            <a:pPr algn="l"/>
            <a:r>
              <a:rPr lang="en-US" sz="3200" dirty="0"/>
              <a:t>Physical Clocks </a:t>
            </a:r>
          </a:p>
        </p:txBody>
      </p:sp>
      <p:sp>
        <p:nvSpPr>
          <p:cNvPr id="3" name="Content Placeholder 2"/>
          <p:cNvSpPr>
            <a:spLocks noGrp="1"/>
          </p:cNvSpPr>
          <p:nvPr>
            <p:ph idx="1"/>
          </p:nvPr>
        </p:nvSpPr>
        <p:spPr>
          <a:xfrm>
            <a:off x="1274914" y="1818290"/>
            <a:ext cx="9445638" cy="3228428"/>
          </a:xfrm>
        </p:spPr>
        <p:txBody>
          <a:bodyPr>
            <a:normAutofit fontScale="62500" lnSpcReduction="20000"/>
          </a:bodyPr>
          <a:lstStyle/>
          <a:p>
            <a:pPr lvl="0"/>
            <a:r>
              <a:rPr lang="en-US" sz="2400" dirty="0"/>
              <a:t>Implementing computer clocks</a:t>
            </a:r>
          </a:p>
          <a:p>
            <a:pPr lvl="1"/>
            <a:r>
              <a:rPr lang="en-US" dirty="0"/>
              <a:t>Crystal</a:t>
            </a:r>
          </a:p>
          <a:p>
            <a:pPr lvl="1"/>
            <a:r>
              <a:rPr lang="en-US" dirty="0" smtClean="0"/>
              <a:t>Counter Register</a:t>
            </a:r>
          </a:p>
          <a:p>
            <a:pPr lvl="1"/>
            <a:r>
              <a:rPr lang="en-US" dirty="0" smtClean="0"/>
              <a:t>Holding Register</a:t>
            </a:r>
          </a:p>
          <a:p>
            <a:pPr lvl="1"/>
            <a:r>
              <a:rPr lang="en-US" sz="2000" dirty="0" smtClean="0"/>
              <a:t>Interrupt handler</a:t>
            </a:r>
            <a:endParaRPr lang="en-US" sz="2000" dirty="0"/>
          </a:p>
          <a:p>
            <a:r>
              <a:rPr lang="en-US" sz="2400" dirty="0"/>
              <a:t>Drifting of Computer </a:t>
            </a:r>
            <a:r>
              <a:rPr lang="en-US" sz="2400" dirty="0" smtClean="0"/>
              <a:t>Clocks: Differences of crystals</a:t>
            </a:r>
          </a:p>
          <a:p>
            <a:r>
              <a:rPr lang="en-US" sz="2400" dirty="0" smtClean="0"/>
              <a:t>C=Current time t= Real time</a:t>
            </a:r>
          </a:p>
          <a:p>
            <a:r>
              <a:rPr lang="en-US" sz="2400" dirty="0"/>
              <a:t>Issues in Clock </a:t>
            </a:r>
            <a:r>
              <a:rPr lang="en-US" sz="2400" dirty="0" smtClean="0"/>
              <a:t>Synchronization</a:t>
            </a:r>
          </a:p>
          <a:p>
            <a:pPr>
              <a:buFont typeface="Wingdings" panose="05000000000000000000" pitchFamily="2" charset="2"/>
              <a:buChar char="§"/>
            </a:pPr>
            <a:r>
              <a:rPr lang="en-GB" sz="2400" dirty="0"/>
              <a:t>Ability for each node to read the other node’s clock value</a:t>
            </a:r>
          </a:p>
          <a:p>
            <a:pPr>
              <a:buFont typeface="Wingdings" panose="05000000000000000000" pitchFamily="2" charset="2"/>
              <a:buChar char="§"/>
            </a:pPr>
            <a:r>
              <a:rPr lang="en-GB" sz="2400" dirty="0"/>
              <a:t>Time must never run backwards </a:t>
            </a:r>
            <a:endParaRPr lang="en-US" sz="2400" dirty="0"/>
          </a:p>
          <a:p>
            <a:r>
              <a:rPr lang="en-US" sz="2400" dirty="0" smtClean="0"/>
              <a:t>  </a:t>
            </a:r>
            <a:endParaRPr lang="en-US" sz="2400"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6109" y="1818290"/>
            <a:ext cx="4374889" cy="368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5439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81200" y="381000"/>
            <a:ext cx="8229600" cy="838200"/>
          </a:xfrm>
        </p:spPr>
        <p:txBody>
          <a:bodyPr>
            <a:normAutofit/>
          </a:bodyPr>
          <a:lstStyle/>
          <a:p>
            <a:r>
              <a:rPr lang="en-US" dirty="0"/>
              <a:t>Token Ring Algorithm</a:t>
            </a:r>
          </a:p>
        </p:txBody>
      </p:sp>
      <p:sp>
        <p:nvSpPr>
          <p:cNvPr id="6" name="Content Placeholder 5"/>
          <p:cNvSpPr>
            <a:spLocks noGrp="1"/>
          </p:cNvSpPr>
          <p:nvPr>
            <p:ph idx="1"/>
          </p:nvPr>
        </p:nvSpPr>
        <p:spPr>
          <a:xfrm>
            <a:off x="2057400" y="1723697"/>
            <a:ext cx="7924800" cy="1456851"/>
          </a:xfrm>
        </p:spPr>
        <p:txBody>
          <a:bodyPr>
            <a:normAutofit/>
          </a:bodyPr>
          <a:lstStyle/>
          <a:p>
            <a:pPr lvl="0"/>
            <a:r>
              <a:rPr lang="en-GB" sz="2400" dirty="0"/>
              <a:t>Messages </a:t>
            </a:r>
          </a:p>
          <a:p>
            <a:pPr lvl="1"/>
            <a:r>
              <a:rPr lang="en-GB" sz="2400" dirty="0"/>
              <a:t>Election (E)—announce an election, is token message </a:t>
            </a:r>
            <a:endParaRPr lang="en-US" sz="2400" dirty="0"/>
          </a:p>
          <a:p>
            <a:pPr lvl="1"/>
            <a:r>
              <a:rPr lang="en-GB" sz="2400" dirty="0"/>
              <a:t>Coordinator ( C) — announce new coordinator</a:t>
            </a:r>
            <a:endParaRPr lang="en-US" sz="2400" dirty="0"/>
          </a:p>
          <a:p>
            <a:endParaRPr lang="en-US" sz="2400" dirty="0"/>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4882" y="3058509"/>
            <a:ext cx="5286704" cy="3153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Picture 4" descr="06-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506" y="2984938"/>
            <a:ext cx="4653508" cy="322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820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5737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Mutual Exclusion:</a:t>
            </a:r>
            <a:endParaRPr lang="en-US" dirty="0"/>
          </a:p>
        </p:txBody>
      </p:sp>
      <p:sp>
        <p:nvSpPr>
          <p:cNvPr id="3" name="Content Placeholder 2"/>
          <p:cNvSpPr>
            <a:spLocks noGrp="1"/>
          </p:cNvSpPr>
          <p:nvPr>
            <p:ph idx="1"/>
          </p:nvPr>
        </p:nvSpPr>
        <p:spPr/>
        <p:txBody>
          <a:bodyPr/>
          <a:lstStyle/>
          <a:p>
            <a:r>
              <a:rPr lang="en-US" dirty="0" err="1" smtClean="0"/>
              <a:t>Lamport’s</a:t>
            </a:r>
            <a:r>
              <a:rPr lang="en-US" dirty="0" smtClean="0"/>
              <a:t> distributed algorithm:</a:t>
            </a:r>
          </a:p>
          <a:p>
            <a:r>
              <a:rPr lang="en-US" dirty="0"/>
              <a:t>permission based timestamp to order critical section requests and to resolve any conflict between requests.</a:t>
            </a:r>
          </a:p>
          <a:p>
            <a:r>
              <a:rPr lang="en-US" dirty="0"/>
              <a:t>critical section requests are executed in the increasing order of timestamps </a:t>
            </a:r>
            <a:r>
              <a:rPr lang="en-US" dirty="0" err="1"/>
              <a:t>i.e</a:t>
            </a:r>
            <a:r>
              <a:rPr lang="en-US" dirty="0"/>
              <a:t> a request with smaller timestamp will be given permission to execute critical section first than a request with larger timestamp.</a:t>
            </a:r>
          </a:p>
        </p:txBody>
      </p:sp>
    </p:spTree>
    <p:extLst>
      <p:ext uri="{BB962C8B-B14F-4D97-AF65-F5344CB8AC3E}">
        <p14:creationId xmlns:p14="http://schemas.microsoft.com/office/powerpoint/2010/main" val="3345122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lvl="0" fontAlgn="base"/>
            <a:r>
              <a:rPr lang="en-US" dirty="0"/>
              <a:t>Three type of messages ( </a:t>
            </a:r>
            <a:r>
              <a:rPr lang="en-US" b="1" dirty="0"/>
              <a:t>REQUEST</a:t>
            </a:r>
            <a:r>
              <a:rPr lang="en-US" dirty="0"/>
              <a:t>, </a:t>
            </a:r>
            <a:r>
              <a:rPr lang="en-US" b="1" dirty="0"/>
              <a:t>REPLY</a:t>
            </a:r>
            <a:r>
              <a:rPr lang="en-US" dirty="0"/>
              <a:t> and </a:t>
            </a:r>
            <a:r>
              <a:rPr lang="en-US" b="1" dirty="0"/>
              <a:t>RELEASE</a:t>
            </a:r>
            <a:r>
              <a:rPr lang="en-US" dirty="0"/>
              <a:t>) are used and communication channels are assumed to follow FIFO order.</a:t>
            </a:r>
          </a:p>
          <a:p>
            <a:pPr lvl="0" fontAlgn="base"/>
            <a:r>
              <a:rPr lang="en-US" dirty="0"/>
              <a:t>A site send a </a:t>
            </a:r>
            <a:r>
              <a:rPr lang="en-US" b="1" dirty="0"/>
              <a:t>REQUEST</a:t>
            </a:r>
            <a:r>
              <a:rPr lang="en-US" dirty="0"/>
              <a:t> message to all other site to get their permission to enter critical section.</a:t>
            </a:r>
          </a:p>
          <a:p>
            <a:pPr lvl="0" fontAlgn="base"/>
            <a:r>
              <a:rPr lang="en-US" dirty="0"/>
              <a:t>A site send a </a:t>
            </a:r>
            <a:r>
              <a:rPr lang="en-US" b="1" dirty="0"/>
              <a:t>REPLY</a:t>
            </a:r>
            <a:r>
              <a:rPr lang="en-US" dirty="0"/>
              <a:t> message to requesting site to give its permission to enter the critical section.</a:t>
            </a:r>
          </a:p>
          <a:p>
            <a:pPr lvl="0" fontAlgn="base"/>
            <a:r>
              <a:rPr lang="en-US" dirty="0"/>
              <a:t>A site send a </a:t>
            </a:r>
            <a:r>
              <a:rPr lang="en-US" b="1" dirty="0"/>
              <a:t>RELEASE</a:t>
            </a:r>
            <a:r>
              <a:rPr lang="en-US" dirty="0"/>
              <a:t> message to all other site upon exiting the critical section.</a:t>
            </a:r>
          </a:p>
          <a:p>
            <a:pPr lvl="0" fontAlgn="base"/>
            <a:r>
              <a:rPr lang="en-US" dirty="0"/>
              <a:t>Every site S</a:t>
            </a:r>
            <a:r>
              <a:rPr lang="en-US" baseline="-25000" dirty="0"/>
              <a:t>i</a:t>
            </a:r>
            <a:r>
              <a:rPr lang="en-US" dirty="0"/>
              <a:t>, keeps a queue to store critical section requests ordered by their timestamps.</a:t>
            </a:r>
            <a:br>
              <a:rPr lang="en-US" dirty="0"/>
            </a:br>
            <a:r>
              <a:rPr lang="en-US" b="1" dirty="0" err="1"/>
              <a:t>request_queue</a:t>
            </a:r>
            <a:r>
              <a:rPr lang="en-US" b="1" baseline="-25000" dirty="0" err="1"/>
              <a:t>i</a:t>
            </a:r>
            <a:r>
              <a:rPr lang="en-US" dirty="0"/>
              <a:t> denotes the queue of site S</a:t>
            </a:r>
            <a:r>
              <a:rPr lang="en-US" baseline="-25000" dirty="0"/>
              <a:t>i</a:t>
            </a:r>
            <a:endParaRPr lang="en-US" dirty="0"/>
          </a:p>
          <a:p>
            <a:pPr lvl="0" fontAlgn="base"/>
            <a:r>
              <a:rPr lang="en-US" dirty="0"/>
              <a:t>A timestamp is given to each critical section request using </a:t>
            </a:r>
            <a:r>
              <a:rPr lang="en-US" dirty="0" err="1"/>
              <a:t>Lamport’s</a:t>
            </a:r>
            <a:r>
              <a:rPr lang="en-US" dirty="0"/>
              <a:t> logical clock.</a:t>
            </a:r>
          </a:p>
          <a:p>
            <a:pPr lvl="0" fontAlgn="base"/>
            <a:r>
              <a:rPr lang="en-US" dirty="0"/>
              <a:t>Timestamp is used to determine priority of critical section requests. Smaller timestamp gets high priority over larger timestamp. The execution of critical section request is always in the order of their timestamp.</a:t>
            </a:r>
          </a:p>
          <a:p>
            <a:endParaRPr lang="en-US" dirty="0"/>
          </a:p>
        </p:txBody>
      </p:sp>
    </p:spTree>
    <p:extLst>
      <p:ext uri="{BB962C8B-B14F-4D97-AF65-F5344CB8AC3E}">
        <p14:creationId xmlns:p14="http://schemas.microsoft.com/office/powerpoint/2010/main" val="4070123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84505"/>
            <a:ext cx="10337974" cy="4222006"/>
          </a:xfrm>
        </p:spPr>
      </p:pic>
    </p:spTree>
    <p:extLst>
      <p:ext uri="{BB962C8B-B14F-4D97-AF65-F5344CB8AC3E}">
        <p14:creationId xmlns:p14="http://schemas.microsoft.com/office/powerpoint/2010/main" val="3314139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165" y="1814732"/>
            <a:ext cx="5854262" cy="4333820"/>
          </a:xfrm>
          <a:ln>
            <a:solidFill>
              <a:schemeClr val="tx1"/>
            </a:solidFill>
          </a:ln>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041" y="1814732"/>
            <a:ext cx="5843753" cy="4333820"/>
          </a:xfrm>
          <a:prstGeom prst="rect">
            <a:avLst/>
          </a:prstGeom>
          <a:ln>
            <a:solidFill>
              <a:schemeClr val="tx1"/>
            </a:solidFill>
          </a:ln>
        </p:spPr>
      </p:pic>
    </p:spTree>
    <p:extLst>
      <p:ext uri="{BB962C8B-B14F-4D97-AF65-F5344CB8AC3E}">
        <p14:creationId xmlns:p14="http://schemas.microsoft.com/office/powerpoint/2010/main" val="2774989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710" y="1877795"/>
            <a:ext cx="9743089" cy="4022725"/>
          </a:xfrm>
          <a:ln>
            <a:solidFill>
              <a:schemeClr val="tx1"/>
            </a:solidFill>
          </a:ln>
        </p:spPr>
      </p:pic>
    </p:spTree>
    <p:extLst>
      <p:ext uri="{BB962C8B-B14F-4D97-AF65-F5344CB8AC3E}">
        <p14:creationId xmlns:p14="http://schemas.microsoft.com/office/powerpoint/2010/main" val="4173295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Ricart</a:t>
            </a:r>
            <a:r>
              <a:rPr lang="en-US" dirty="0" smtClean="0"/>
              <a:t> </a:t>
            </a:r>
            <a:r>
              <a:rPr lang="en-US" dirty="0" err="1" smtClean="0"/>
              <a:t>Agrawala</a:t>
            </a:r>
            <a:endParaRPr lang="en-US" dirty="0"/>
          </a:p>
        </p:txBody>
      </p:sp>
      <p:sp>
        <p:nvSpPr>
          <p:cNvPr id="3" name="Content Placeholder 2"/>
          <p:cNvSpPr>
            <a:spLocks noGrp="1"/>
          </p:cNvSpPr>
          <p:nvPr>
            <p:ph idx="1"/>
          </p:nvPr>
        </p:nvSpPr>
        <p:spPr/>
        <p:txBody>
          <a:bodyPr/>
          <a:lstStyle/>
          <a:p>
            <a:r>
              <a:rPr lang="en-US" dirty="0" smtClean="0"/>
              <a:t>Extension and optimization of </a:t>
            </a:r>
            <a:r>
              <a:rPr lang="en-US" dirty="0" err="1" smtClean="0"/>
              <a:t>Lamport’s</a:t>
            </a:r>
            <a:r>
              <a:rPr lang="en-US" dirty="0" smtClean="0"/>
              <a:t> Distributed Mutual Exclusion Algorithm.</a:t>
            </a:r>
          </a:p>
          <a:p>
            <a:pPr lvl="0" fontAlgn="base"/>
            <a:r>
              <a:rPr lang="en-US" dirty="0"/>
              <a:t>Two type of messages ( </a:t>
            </a:r>
            <a:r>
              <a:rPr lang="en-US" b="1" dirty="0"/>
              <a:t>REQUEST</a:t>
            </a:r>
            <a:r>
              <a:rPr lang="en-US" dirty="0"/>
              <a:t> and </a:t>
            </a:r>
            <a:r>
              <a:rPr lang="en-US" b="1" dirty="0"/>
              <a:t>REPLY</a:t>
            </a:r>
            <a:r>
              <a:rPr lang="en-US" dirty="0"/>
              <a:t>) are used and communication channels are assumed to follow FIFO order.</a:t>
            </a:r>
          </a:p>
          <a:p>
            <a:pPr lvl="0" fontAlgn="base"/>
            <a:r>
              <a:rPr lang="en-US" dirty="0"/>
              <a:t>A site send a </a:t>
            </a:r>
            <a:r>
              <a:rPr lang="en-US" b="1" dirty="0"/>
              <a:t>REQUEST</a:t>
            </a:r>
            <a:r>
              <a:rPr lang="en-US" dirty="0"/>
              <a:t> message to all other site to get their permission to enter critical section.</a:t>
            </a:r>
          </a:p>
          <a:p>
            <a:pPr lvl="0" fontAlgn="base"/>
            <a:r>
              <a:rPr lang="en-US" dirty="0"/>
              <a:t>A site send a </a:t>
            </a:r>
            <a:r>
              <a:rPr lang="en-US" b="1" dirty="0"/>
              <a:t>REPLY</a:t>
            </a:r>
            <a:r>
              <a:rPr lang="en-US" dirty="0"/>
              <a:t> message to other site to give its permission to enter the critical section.</a:t>
            </a:r>
          </a:p>
          <a:p>
            <a:pPr lvl="0" fontAlgn="base"/>
            <a:r>
              <a:rPr lang="en-US" dirty="0"/>
              <a:t>A timestamp is given to each critical section request using </a:t>
            </a:r>
            <a:r>
              <a:rPr lang="en-US" dirty="0" err="1"/>
              <a:t>Lamport’s</a:t>
            </a:r>
            <a:r>
              <a:rPr lang="en-US" dirty="0"/>
              <a:t> logical clock.</a:t>
            </a:r>
          </a:p>
          <a:p>
            <a:pPr lvl="0" fontAlgn="base"/>
            <a:r>
              <a:rPr lang="en-US" dirty="0"/>
              <a:t>Timestamp is used to determine priority of critical section requests. Smaller timestamp gets high priority over larger timestamp. The execution of critical section request is always in the order of their timestamp.</a:t>
            </a:r>
          </a:p>
          <a:p>
            <a:endParaRPr lang="en-US" dirty="0"/>
          </a:p>
        </p:txBody>
      </p:sp>
    </p:spTree>
    <p:extLst>
      <p:ext uri="{BB962C8B-B14F-4D97-AF65-F5344CB8AC3E}">
        <p14:creationId xmlns:p14="http://schemas.microsoft.com/office/powerpoint/2010/main" val="3149439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79" y="1961886"/>
            <a:ext cx="10201341" cy="3791479"/>
          </a:xfrm>
        </p:spPr>
      </p:pic>
    </p:spTree>
    <p:extLst>
      <p:ext uri="{BB962C8B-B14F-4D97-AF65-F5344CB8AC3E}">
        <p14:creationId xmlns:p14="http://schemas.microsoft.com/office/powerpoint/2010/main" val="3950620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399" y="1852333"/>
            <a:ext cx="10457793" cy="4348770"/>
          </a:xfrm>
        </p:spPr>
      </p:pic>
    </p:spTree>
    <p:extLst>
      <p:ext uri="{BB962C8B-B14F-4D97-AF65-F5344CB8AC3E}">
        <p14:creationId xmlns:p14="http://schemas.microsoft.com/office/powerpoint/2010/main" val="208708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457200"/>
            <a:ext cx="8991600" cy="762000"/>
          </a:xfrm>
        </p:spPr>
        <p:txBody>
          <a:bodyPr>
            <a:normAutofit/>
          </a:bodyPr>
          <a:lstStyle/>
          <a:p>
            <a:r>
              <a:rPr lang="en-US" sz="4800" dirty="0"/>
              <a:t>Simple Clock Synchronization</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0970" y="2002220"/>
            <a:ext cx="6171314" cy="266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2580" y="4866092"/>
            <a:ext cx="25431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2698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As we know, In permission based algorithms like </a:t>
            </a:r>
            <a:r>
              <a:rPr lang="en-US" dirty="0" err="1"/>
              <a:t>Lamport’s</a:t>
            </a:r>
            <a:r>
              <a:rPr lang="en-US" dirty="0"/>
              <a:t> Algorithm, </a:t>
            </a:r>
            <a:r>
              <a:rPr lang="en-US" dirty="0" err="1"/>
              <a:t>Ricart-Agrawala</a:t>
            </a:r>
            <a:r>
              <a:rPr lang="en-US" dirty="0"/>
              <a:t> Algorithm etc. a site request permission from every other site but in quorum based approach, A site does not request permission from every other site but from a subset of sites which is called </a:t>
            </a:r>
            <a:r>
              <a:rPr lang="en-US" b="1" dirty="0"/>
              <a:t>quorum</a:t>
            </a:r>
            <a:r>
              <a:rPr lang="en-US" dirty="0" smtClean="0"/>
              <a:t>.</a:t>
            </a:r>
          </a:p>
          <a:p>
            <a:pPr lvl="0" fontAlgn="base"/>
            <a:r>
              <a:rPr lang="en-US" dirty="0"/>
              <a:t>Three type of messages ( </a:t>
            </a:r>
            <a:r>
              <a:rPr lang="en-US" b="1" dirty="0"/>
              <a:t>REQUEST</a:t>
            </a:r>
            <a:r>
              <a:rPr lang="en-US" dirty="0"/>
              <a:t>, </a:t>
            </a:r>
            <a:r>
              <a:rPr lang="en-US" b="1" dirty="0"/>
              <a:t>REPLY</a:t>
            </a:r>
            <a:r>
              <a:rPr lang="en-US" dirty="0"/>
              <a:t> and </a:t>
            </a:r>
            <a:r>
              <a:rPr lang="en-US" b="1" dirty="0"/>
              <a:t>RELEASE</a:t>
            </a:r>
            <a:r>
              <a:rPr lang="en-US" dirty="0"/>
              <a:t>) are used.</a:t>
            </a:r>
          </a:p>
          <a:p>
            <a:pPr lvl="0" fontAlgn="base"/>
            <a:r>
              <a:rPr lang="en-US" dirty="0"/>
              <a:t>A site send a </a:t>
            </a:r>
            <a:r>
              <a:rPr lang="en-US" b="1" dirty="0"/>
              <a:t>REQUEST</a:t>
            </a:r>
            <a:r>
              <a:rPr lang="en-US" dirty="0"/>
              <a:t> message to all other site in its request set or quorum to get their permission to enter critical section.</a:t>
            </a:r>
          </a:p>
          <a:p>
            <a:pPr lvl="0" fontAlgn="base"/>
            <a:r>
              <a:rPr lang="en-US" dirty="0"/>
              <a:t>A site send a </a:t>
            </a:r>
            <a:r>
              <a:rPr lang="en-US" b="1" dirty="0"/>
              <a:t>REPLY</a:t>
            </a:r>
            <a:r>
              <a:rPr lang="en-US" dirty="0"/>
              <a:t> message to requesting site to give its permission to enter the critical section.</a:t>
            </a:r>
          </a:p>
          <a:p>
            <a:pPr lvl="0" fontAlgn="base"/>
            <a:r>
              <a:rPr lang="en-US" dirty="0"/>
              <a:t>A site send a </a:t>
            </a:r>
            <a:r>
              <a:rPr lang="en-US" b="1" dirty="0"/>
              <a:t>RELEASE</a:t>
            </a:r>
            <a:r>
              <a:rPr lang="en-US" dirty="0"/>
              <a:t> message to all other site in its request set or quorum upon exiting the critical section.</a:t>
            </a:r>
          </a:p>
          <a:p>
            <a:endParaRPr lang="en-US" dirty="0"/>
          </a:p>
          <a:p>
            <a:endParaRPr lang="en-US" dirty="0"/>
          </a:p>
        </p:txBody>
      </p:sp>
    </p:spTree>
    <p:extLst>
      <p:ext uri="{BB962C8B-B14F-4D97-AF65-F5344CB8AC3E}">
        <p14:creationId xmlns:p14="http://schemas.microsoft.com/office/powerpoint/2010/main" val="2693797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42833"/>
            <a:ext cx="10058400" cy="3829584"/>
          </a:xfrm>
        </p:spPr>
      </p:pic>
    </p:spTree>
    <p:extLst>
      <p:ext uri="{BB962C8B-B14F-4D97-AF65-F5344CB8AC3E}">
        <p14:creationId xmlns:p14="http://schemas.microsoft.com/office/powerpoint/2010/main" val="403880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33307"/>
            <a:ext cx="10058399" cy="3848637"/>
          </a:xfrm>
        </p:spPr>
      </p:pic>
    </p:spTree>
    <p:extLst>
      <p:ext uri="{BB962C8B-B14F-4D97-AF65-F5344CB8AC3E}">
        <p14:creationId xmlns:p14="http://schemas.microsoft.com/office/powerpoint/2010/main" val="344141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04728"/>
            <a:ext cx="9936480" cy="3905795"/>
          </a:xfrm>
        </p:spPr>
      </p:pic>
    </p:spTree>
    <p:extLst>
      <p:ext uri="{BB962C8B-B14F-4D97-AF65-F5344CB8AC3E}">
        <p14:creationId xmlns:p14="http://schemas.microsoft.com/office/powerpoint/2010/main" val="862007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976" y="1891422"/>
            <a:ext cx="5750494" cy="395342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207" y="1824738"/>
            <a:ext cx="5959490" cy="4020111"/>
          </a:xfrm>
          <a:prstGeom prst="rect">
            <a:avLst/>
          </a:prstGeom>
        </p:spPr>
      </p:pic>
    </p:spTree>
    <p:extLst>
      <p:ext uri="{BB962C8B-B14F-4D97-AF65-F5344CB8AC3E}">
        <p14:creationId xmlns:p14="http://schemas.microsoft.com/office/powerpoint/2010/main" val="2446990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73" y="2007476"/>
            <a:ext cx="5791200" cy="34158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0" y="2322786"/>
            <a:ext cx="5729189" cy="3100551"/>
          </a:xfrm>
          <a:prstGeom prst="rect">
            <a:avLst/>
          </a:prstGeom>
        </p:spPr>
      </p:pic>
    </p:spTree>
    <p:extLst>
      <p:ext uri="{BB962C8B-B14F-4D97-AF65-F5344CB8AC3E}">
        <p14:creationId xmlns:p14="http://schemas.microsoft.com/office/powerpoint/2010/main" val="1332594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8010" y="2253308"/>
            <a:ext cx="5553850" cy="2514951"/>
          </a:xfrm>
        </p:spPr>
      </p:pic>
    </p:spTree>
    <p:extLst>
      <p:ext uri="{BB962C8B-B14F-4D97-AF65-F5344CB8AC3E}">
        <p14:creationId xmlns:p14="http://schemas.microsoft.com/office/powerpoint/2010/main" val="2091232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346" y="1846263"/>
            <a:ext cx="9789334" cy="4022725"/>
          </a:xfrm>
        </p:spPr>
      </p:pic>
    </p:spTree>
    <p:extLst>
      <p:ext uri="{BB962C8B-B14F-4D97-AF65-F5344CB8AC3E}">
        <p14:creationId xmlns:p14="http://schemas.microsoft.com/office/powerpoint/2010/main" val="692287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End of Synchronization</a:t>
            </a:r>
            <a:endParaRPr lang="en-US" dirty="0"/>
          </a:p>
        </p:txBody>
      </p:sp>
    </p:spTree>
    <p:extLst>
      <p:ext uri="{BB962C8B-B14F-4D97-AF65-F5344CB8AC3E}">
        <p14:creationId xmlns:p14="http://schemas.microsoft.com/office/powerpoint/2010/main" val="1858285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exclusion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Requirements:</a:t>
            </a:r>
          </a:p>
          <a:p>
            <a:r>
              <a:rPr lang="en-US" dirty="0" smtClean="0"/>
              <a:t>Safety : at most 1 process in CS</a:t>
            </a:r>
          </a:p>
          <a:p>
            <a:r>
              <a:rPr lang="en-US" dirty="0" smtClean="0"/>
              <a:t>Liveness: process requesting CS should be granted. No deadlock or starvation.</a:t>
            </a:r>
          </a:p>
          <a:p>
            <a:r>
              <a:rPr lang="en-US" dirty="0" smtClean="0"/>
              <a:t>Fairness: each process should get fair chance to execute in CS</a:t>
            </a:r>
          </a:p>
          <a:p>
            <a:r>
              <a:rPr lang="en-US" dirty="0" smtClean="0"/>
              <a:t>Performance metrics:</a:t>
            </a:r>
          </a:p>
          <a:p>
            <a:r>
              <a:rPr lang="en-US" dirty="0" smtClean="0"/>
              <a:t>Synchronization delay(SD): time between CS exit and new entry</a:t>
            </a:r>
          </a:p>
          <a:p>
            <a:r>
              <a:rPr lang="en-US" dirty="0" smtClean="0"/>
              <a:t>System throughput(ST): rate of CR requests execution</a:t>
            </a:r>
          </a:p>
          <a:p>
            <a:r>
              <a:rPr lang="en-US" dirty="0" smtClean="0"/>
              <a:t>Message complexity(MC): No. of messages required per CS execution</a:t>
            </a:r>
          </a:p>
          <a:p>
            <a:r>
              <a:rPr lang="en-US" dirty="0" smtClean="0"/>
              <a:t>Response time(RT): interval between request sent and execution completed.</a:t>
            </a:r>
          </a:p>
          <a:p>
            <a:r>
              <a:rPr lang="en-US" dirty="0" smtClean="0"/>
              <a:t>ST=1/SD+E (E is average CS execution time)</a:t>
            </a:r>
          </a:p>
          <a:p>
            <a:endParaRPr lang="en-US" dirty="0" smtClean="0"/>
          </a:p>
          <a:p>
            <a:endParaRPr lang="en-US" dirty="0"/>
          </a:p>
        </p:txBody>
      </p:sp>
    </p:spTree>
    <p:extLst>
      <p:ext uri="{BB962C8B-B14F-4D97-AF65-F5344CB8AC3E}">
        <p14:creationId xmlns:p14="http://schemas.microsoft.com/office/powerpoint/2010/main" val="2353911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914400"/>
          </a:xfrm>
        </p:spPr>
        <p:txBody>
          <a:bodyPr/>
          <a:lstStyle/>
          <a:p>
            <a:r>
              <a:rPr lang="en-US" sz="5400" dirty="0"/>
              <a:t>Clock Synchronization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1613" y="1820917"/>
            <a:ext cx="7607466" cy="31168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7557" y="5257801"/>
            <a:ext cx="43243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6572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193" y="1846263"/>
            <a:ext cx="9659939" cy="4022725"/>
          </a:xfrm>
        </p:spPr>
      </p:pic>
    </p:spTree>
    <p:extLst>
      <p:ext uri="{BB962C8B-B14F-4D97-AF65-F5344CB8AC3E}">
        <p14:creationId xmlns:p14="http://schemas.microsoft.com/office/powerpoint/2010/main" val="1712383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parameters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660" y="1846263"/>
            <a:ext cx="9751005" cy="4022725"/>
          </a:xfrm>
        </p:spPr>
      </p:pic>
    </p:spTree>
    <p:extLst>
      <p:ext uri="{BB962C8B-B14F-4D97-AF65-F5344CB8AC3E}">
        <p14:creationId xmlns:p14="http://schemas.microsoft.com/office/powerpoint/2010/main" val="2245920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29372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457200"/>
            <a:ext cx="8229600" cy="838200"/>
          </a:xfrm>
        </p:spPr>
        <p:txBody>
          <a:bodyPr>
            <a:normAutofit/>
          </a:bodyPr>
          <a:lstStyle/>
          <a:p>
            <a:r>
              <a:rPr lang="en-US" sz="5400" dirty="0"/>
              <a:t>Comparison</a:t>
            </a:r>
            <a:r>
              <a:rPr lang="en-US" sz="5400" b="1" dirty="0"/>
              <a:t> </a:t>
            </a:r>
          </a:p>
        </p:txBody>
      </p:sp>
      <p:sp>
        <p:nvSpPr>
          <p:cNvPr id="5" name="Content Placeholder 4"/>
          <p:cNvSpPr>
            <a:spLocks noGrp="1"/>
          </p:cNvSpPr>
          <p:nvPr>
            <p:ph sz="half" idx="1"/>
          </p:nvPr>
        </p:nvSpPr>
        <p:spPr/>
        <p:txBody>
          <a:bodyPr>
            <a:normAutofit/>
          </a:bodyPr>
          <a:lstStyle/>
          <a:p>
            <a:pPr algn="just">
              <a:buNone/>
            </a:pPr>
            <a:r>
              <a:rPr lang="en-US" sz="2400" b="1" dirty="0"/>
              <a:t>Bully algorithm </a:t>
            </a:r>
          </a:p>
          <a:p>
            <a:pPr lvl="0" algn="just"/>
            <a:r>
              <a:rPr lang="en-GB" sz="2400" dirty="0"/>
              <a:t>N–2 messages in best case</a:t>
            </a:r>
          </a:p>
          <a:p>
            <a:pPr lvl="0" algn="just"/>
            <a:endParaRPr lang="en-US" sz="2400" dirty="0"/>
          </a:p>
          <a:p>
            <a:pPr lvl="0" algn="just"/>
            <a:r>
              <a:rPr lang="en-GB" sz="2400" dirty="0"/>
              <a:t>O(N</a:t>
            </a:r>
            <a:r>
              <a:rPr lang="en-GB" sz="2400" baseline="30000" dirty="0"/>
              <a:t>2</a:t>
            </a:r>
            <a:r>
              <a:rPr lang="en-GB" sz="2400" dirty="0"/>
              <a:t>) messages in worst case </a:t>
            </a:r>
            <a:endParaRPr lang="en-US" sz="2400" dirty="0"/>
          </a:p>
          <a:p>
            <a:pPr algn="just"/>
            <a:endParaRPr lang="en-US" sz="2400" dirty="0"/>
          </a:p>
        </p:txBody>
      </p:sp>
      <p:sp>
        <p:nvSpPr>
          <p:cNvPr id="6" name="Content Placeholder 5"/>
          <p:cNvSpPr>
            <a:spLocks noGrp="1"/>
          </p:cNvSpPr>
          <p:nvPr>
            <p:ph sz="half" idx="2"/>
          </p:nvPr>
        </p:nvSpPr>
        <p:spPr/>
        <p:txBody>
          <a:bodyPr>
            <a:normAutofit/>
          </a:bodyPr>
          <a:lstStyle/>
          <a:p>
            <a:pPr algn="just">
              <a:buNone/>
            </a:pPr>
            <a:r>
              <a:rPr lang="en-US" sz="2400" b="1" dirty="0"/>
              <a:t>Ring algorithm </a:t>
            </a:r>
          </a:p>
          <a:p>
            <a:pPr lvl="0" algn="just"/>
            <a:r>
              <a:rPr lang="en-GB" sz="2400" dirty="0"/>
              <a:t>3N–1 messages in worst case</a:t>
            </a:r>
          </a:p>
          <a:p>
            <a:pPr lvl="0" algn="just"/>
            <a:endParaRPr lang="en-US" sz="2400" dirty="0"/>
          </a:p>
          <a:p>
            <a:pPr lvl="0" algn="just"/>
            <a:r>
              <a:rPr lang="en-GB" sz="2400" dirty="0"/>
              <a:t>N–1 election messages to reach immediate neighbour in wrong direction, N election messages to elect it, then N elected messages to announce result </a:t>
            </a:r>
            <a:endParaRPr lang="en-US" sz="2400" dirty="0"/>
          </a:p>
          <a:p>
            <a:pPr algn="just"/>
            <a:endParaRPr lang="en-US" sz="2400" dirty="0"/>
          </a:p>
        </p:txBody>
      </p:sp>
    </p:spTree>
    <p:extLst>
      <p:ext uri="{BB962C8B-B14F-4D97-AF65-F5344CB8AC3E}">
        <p14:creationId xmlns:p14="http://schemas.microsoft.com/office/powerpoint/2010/main" val="1289600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1902372"/>
            <a:ext cx="7772400" cy="2974428"/>
          </a:xfrm>
        </p:spPr>
        <p:txBody>
          <a:bodyPr>
            <a:normAutofit/>
          </a:bodyPr>
          <a:lstStyle/>
          <a:p>
            <a:pPr marL="0" indent="0">
              <a:buNone/>
            </a:pPr>
            <a:r>
              <a:rPr lang="en-US" sz="2400" b="1" dirty="0"/>
              <a:t>Basic concepts</a:t>
            </a:r>
          </a:p>
          <a:p>
            <a:r>
              <a:rPr lang="en-US" sz="2400" dirty="0"/>
              <a:t>Resources</a:t>
            </a:r>
          </a:p>
          <a:p>
            <a:pPr lvl="1"/>
            <a:r>
              <a:rPr lang="en-US" sz="2400" dirty="0" err="1"/>
              <a:t>Preemptable</a:t>
            </a:r>
            <a:r>
              <a:rPr lang="en-US" sz="2400" dirty="0"/>
              <a:t> resources </a:t>
            </a:r>
          </a:p>
          <a:p>
            <a:pPr lvl="1"/>
            <a:r>
              <a:rPr lang="en-US" sz="2400" dirty="0"/>
              <a:t>Non-</a:t>
            </a:r>
            <a:r>
              <a:rPr lang="en-US" sz="2400" dirty="0" err="1"/>
              <a:t>preemptable</a:t>
            </a:r>
            <a:r>
              <a:rPr lang="en-US" sz="2400" dirty="0"/>
              <a:t> resources</a:t>
            </a:r>
          </a:p>
          <a:p>
            <a:r>
              <a:rPr lang="en-US" sz="2400" dirty="0"/>
              <a:t>Sequence of events: request, allocate, and release</a:t>
            </a:r>
          </a:p>
          <a:p>
            <a:pPr lvl="0"/>
            <a:r>
              <a:rPr lang="en-GB" sz="2400" dirty="0"/>
              <a:t>Request →Allocate →Use →Release</a:t>
            </a:r>
            <a:endParaRPr lang="en-US" sz="2400" dirty="0"/>
          </a:p>
          <a:p>
            <a:endParaRPr lang="en-US" sz="2400" dirty="0"/>
          </a:p>
          <a:p>
            <a:endParaRPr lang="en-US" sz="2400" dirty="0"/>
          </a:p>
        </p:txBody>
      </p:sp>
      <p:sp>
        <p:nvSpPr>
          <p:cNvPr id="4" name="Title 1"/>
          <p:cNvSpPr txBox="1">
            <a:spLocks/>
          </p:cNvSpPr>
          <p:nvPr/>
        </p:nvSpPr>
        <p:spPr bwMode="auto">
          <a:xfrm>
            <a:off x="1600200" y="53976"/>
            <a:ext cx="89916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Deadlocks in Distributed Systems </a:t>
            </a:r>
          </a:p>
        </p:txBody>
      </p:sp>
    </p:spTree>
    <p:extLst>
      <p:ext uri="{BB962C8B-B14F-4D97-AF65-F5344CB8AC3E}">
        <p14:creationId xmlns:p14="http://schemas.microsoft.com/office/powerpoint/2010/main" val="627539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838200"/>
          </a:xfrm>
        </p:spPr>
        <p:txBody>
          <a:bodyPr>
            <a:normAutofit/>
          </a:bodyPr>
          <a:lstStyle/>
          <a:p>
            <a:r>
              <a:rPr lang="en-US" dirty="0"/>
              <a:t>Distributed Deadlocks </a:t>
            </a:r>
          </a:p>
        </p:txBody>
      </p:sp>
      <p:sp>
        <p:nvSpPr>
          <p:cNvPr id="3" name="Content Placeholder 2"/>
          <p:cNvSpPr>
            <a:spLocks noGrp="1"/>
          </p:cNvSpPr>
          <p:nvPr>
            <p:ph idx="1"/>
          </p:nvPr>
        </p:nvSpPr>
        <p:spPr>
          <a:xfrm>
            <a:off x="2457734" y="1823589"/>
            <a:ext cx="6930632" cy="4313175"/>
          </a:xfrm>
        </p:spPr>
        <p:txBody>
          <a:bodyPr>
            <a:normAutofit/>
          </a:bodyPr>
          <a:lstStyle/>
          <a:p>
            <a:r>
              <a:rPr lang="en-US" sz="2400" dirty="0"/>
              <a:t>Types </a:t>
            </a:r>
          </a:p>
          <a:p>
            <a:pPr lvl="1"/>
            <a:r>
              <a:rPr lang="en-US" sz="2400" dirty="0"/>
              <a:t>Communication deadlocks </a:t>
            </a:r>
          </a:p>
          <a:p>
            <a:pPr lvl="1"/>
            <a:r>
              <a:rPr lang="en-US" sz="2400" dirty="0"/>
              <a:t>Resource deadlocks</a:t>
            </a:r>
          </a:p>
          <a:p>
            <a:pPr marL="457200" lvl="1" indent="0">
              <a:buNone/>
            </a:pPr>
            <a:r>
              <a:rPr lang="en-US" sz="2400" dirty="0"/>
              <a:t> </a:t>
            </a:r>
          </a:p>
          <a:p>
            <a:r>
              <a:rPr lang="en-US" sz="2400" dirty="0"/>
              <a:t>Necessary and sufficient conditions for deadlock to occur</a:t>
            </a:r>
          </a:p>
          <a:p>
            <a:pPr lvl="1"/>
            <a:r>
              <a:rPr lang="en-US" sz="2400" dirty="0"/>
              <a:t>Mutual exclusion condition</a:t>
            </a:r>
          </a:p>
          <a:p>
            <a:pPr lvl="1"/>
            <a:r>
              <a:rPr lang="en-US" sz="2400" dirty="0"/>
              <a:t>Hold and wait condition</a:t>
            </a:r>
          </a:p>
          <a:p>
            <a:pPr lvl="1"/>
            <a:r>
              <a:rPr lang="en-US" sz="2400" dirty="0"/>
              <a:t>No preemption condition</a:t>
            </a:r>
          </a:p>
          <a:p>
            <a:pPr lvl="1"/>
            <a:r>
              <a:rPr lang="en-US" sz="2400" dirty="0"/>
              <a:t>Circular wait condition</a:t>
            </a:r>
          </a:p>
          <a:p>
            <a:endParaRPr lang="en-US" sz="2400" dirty="0"/>
          </a:p>
        </p:txBody>
      </p:sp>
    </p:spTree>
    <p:extLst>
      <p:ext uri="{BB962C8B-B14F-4D97-AF65-F5344CB8AC3E}">
        <p14:creationId xmlns:p14="http://schemas.microsoft.com/office/powerpoint/2010/main" val="3856260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914400"/>
          </a:xfrm>
        </p:spPr>
        <p:txBody>
          <a:bodyPr>
            <a:normAutofit/>
          </a:bodyPr>
          <a:lstStyle/>
          <a:p>
            <a:r>
              <a:rPr lang="en-US" dirty="0"/>
              <a:t>Concept of Cycle</a:t>
            </a:r>
          </a:p>
        </p:txBody>
      </p:sp>
      <p:pic>
        <p:nvPicPr>
          <p:cNvPr id="317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1600200"/>
            <a:ext cx="7676404"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17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4835" y="5105400"/>
            <a:ext cx="32670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8739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914400"/>
          </a:xfrm>
        </p:spPr>
        <p:txBody>
          <a:bodyPr>
            <a:normAutofit/>
          </a:bodyPr>
          <a:lstStyle/>
          <a:p>
            <a:r>
              <a:rPr lang="en-GB" dirty="0"/>
              <a:t>Deadlock Modelling </a:t>
            </a:r>
            <a:endParaRPr lang="en-US" dirty="0"/>
          </a:p>
        </p:txBody>
      </p:sp>
      <p:sp>
        <p:nvSpPr>
          <p:cNvPr id="3" name="Content Placeholder 2"/>
          <p:cNvSpPr>
            <a:spLocks noGrp="1"/>
          </p:cNvSpPr>
          <p:nvPr>
            <p:ph idx="1"/>
          </p:nvPr>
        </p:nvSpPr>
        <p:spPr>
          <a:xfrm>
            <a:off x="2438400" y="1371600"/>
            <a:ext cx="7239000" cy="4876800"/>
          </a:xfrm>
        </p:spPr>
        <p:txBody>
          <a:bodyPr>
            <a:normAutofit/>
          </a:bodyPr>
          <a:lstStyle/>
          <a:p>
            <a:pPr marL="0" indent="0">
              <a:buNone/>
            </a:pPr>
            <a:r>
              <a:rPr lang="en-US" sz="2400" dirty="0"/>
              <a:t>Basic terminologies</a:t>
            </a:r>
          </a:p>
          <a:p>
            <a:pPr lvl="1"/>
            <a:r>
              <a:rPr lang="en-US" sz="2400" dirty="0"/>
              <a:t>Directed graphs </a:t>
            </a:r>
          </a:p>
          <a:p>
            <a:pPr lvl="1"/>
            <a:r>
              <a:rPr lang="en-US" sz="2400" dirty="0"/>
              <a:t>Path </a:t>
            </a:r>
          </a:p>
          <a:p>
            <a:pPr lvl="1"/>
            <a:r>
              <a:rPr lang="en-US" sz="2400" dirty="0"/>
              <a:t>Cycle </a:t>
            </a:r>
          </a:p>
          <a:p>
            <a:pPr lvl="1"/>
            <a:r>
              <a:rPr lang="en-US" sz="2400" dirty="0"/>
              <a:t>Reachable set </a:t>
            </a:r>
          </a:p>
          <a:p>
            <a:pPr lvl="1"/>
            <a:r>
              <a:rPr lang="en-US" sz="2400" dirty="0"/>
              <a:t>Knot</a:t>
            </a:r>
          </a:p>
        </p:txBody>
      </p:sp>
    </p:spTree>
    <p:extLst>
      <p:ext uri="{BB962C8B-B14F-4D97-AF65-F5344CB8AC3E}">
        <p14:creationId xmlns:p14="http://schemas.microsoft.com/office/powerpoint/2010/main" val="381103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838200"/>
          </a:xfrm>
        </p:spPr>
        <p:txBody>
          <a:bodyPr>
            <a:normAutofit/>
          </a:bodyPr>
          <a:lstStyle/>
          <a:p>
            <a:r>
              <a:rPr lang="en-US" dirty="0"/>
              <a:t>Directed Graph</a:t>
            </a:r>
          </a:p>
        </p:txBody>
      </p:sp>
      <p:sp>
        <p:nvSpPr>
          <p:cNvPr id="3" name="Content Placeholder 2"/>
          <p:cNvSpPr>
            <a:spLocks noGrp="1"/>
          </p:cNvSpPr>
          <p:nvPr>
            <p:ph idx="1"/>
          </p:nvPr>
        </p:nvSpPr>
        <p:spPr>
          <a:xfrm>
            <a:off x="2057400" y="1143000"/>
            <a:ext cx="7924800" cy="1676400"/>
          </a:xfrm>
        </p:spPr>
        <p:txBody>
          <a:bodyPr/>
          <a:lstStyle/>
          <a:p>
            <a:r>
              <a:rPr lang="en-US" sz="2400" dirty="0"/>
              <a:t>Also called a Resource Allocation Graph (RAG)</a:t>
            </a:r>
          </a:p>
          <a:p>
            <a:pPr lvl="1"/>
            <a:r>
              <a:rPr lang="en-US" sz="2400" dirty="0"/>
              <a:t>Nodes </a:t>
            </a:r>
          </a:p>
          <a:p>
            <a:pPr lvl="1"/>
            <a:r>
              <a:rPr lang="en-US" sz="2400" dirty="0"/>
              <a:t>Edges </a:t>
            </a:r>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1" y="2362200"/>
            <a:ext cx="4863253"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0651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838200"/>
          </a:xfrm>
        </p:spPr>
        <p:txBody>
          <a:bodyPr>
            <a:normAutofit/>
          </a:bodyPr>
          <a:lstStyle/>
          <a:p>
            <a:r>
              <a:rPr lang="en-US" dirty="0"/>
              <a:t>Directed Graph Contd.</a:t>
            </a:r>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5811" y="1219201"/>
            <a:ext cx="4844789"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37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5867401"/>
            <a:ext cx="26098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12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145" y="725213"/>
            <a:ext cx="8229600" cy="838200"/>
          </a:xfrm>
        </p:spPr>
        <p:txBody>
          <a:bodyPr>
            <a:normAutofit/>
          </a:bodyPr>
          <a:lstStyle/>
          <a:p>
            <a:r>
              <a:rPr lang="en-US" sz="5400" dirty="0"/>
              <a:t>Centralized Algorithms-1</a:t>
            </a:r>
          </a:p>
        </p:txBody>
      </p:sp>
      <p:sp>
        <p:nvSpPr>
          <p:cNvPr id="3" name="Content Placeholder 2"/>
          <p:cNvSpPr>
            <a:spLocks noGrp="1"/>
          </p:cNvSpPr>
          <p:nvPr>
            <p:ph idx="1"/>
          </p:nvPr>
        </p:nvSpPr>
        <p:spPr>
          <a:xfrm>
            <a:off x="784335" y="1734206"/>
            <a:ext cx="7848600" cy="1408387"/>
          </a:xfrm>
        </p:spPr>
        <p:txBody>
          <a:bodyPr/>
          <a:lstStyle/>
          <a:p>
            <a:pPr>
              <a:buFont typeface="Wingdings" panose="05000000000000000000" pitchFamily="2" charset="2"/>
              <a:buChar char="§"/>
            </a:pPr>
            <a:r>
              <a:rPr lang="en-US" sz="2400" dirty="0"/>
              <a:t>Passive time server </a:t>
            </a:r>
            <a:endParaRPr lang="en-US" sz="2400" dirty="0" smtClean="0"/>
          </a:p>
          <a:p>
            <a:pPr>
              <a:buFont typeface="Wingdings" panose="05000000000000000000" pitchFamily="2" charset="2"/>
              <a:buChar char="§"/>
            </a:pPr>
            <a:r>
              <a:rPr lang="en-US" sz="2400" dirty="0" err="1" smtClean="0"/>
              <a:t>Tnew</a:t>
            </a:r>
            <a:r>
              <a:rPr lang="en-US" sz="2400" dirty="0" smtClean="0"/>
              <a:t> = </a:t>
            </a:r>
            <a:r>
              <a:rPr lang="en-US" sz="2400" dirty="0" err="1" smtClean="0"/>
              <a:t>Tserver</a:t>
            </a:r>
            <a:r>
              <a:rPr lang="en-US" sz="2400" dirty="0" smtClean="0"/>
              <a:t>+(T1-T0)/2</a:t>
            </a:r>
            <a:endParaRPr lang="en-US" sz="24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7509" y="1828800"/>
            <a:ext cx="6094008"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79476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762000"/>
          </a:xfrm>
        </p:spPr>
        <p:txBody>
          <a:bodyPr>
            <a:normAutofit/>
          </a:bodyPr>
          <a:lstStyle/>
          <a:p>
            <a:r>
              <a:rPr lang="en-US" dirty="0"/>
              <a:t>Elements of RAG </a:t>
            </a:r>
          </a:p>
        </p:txBody>
      </p:sp>
      <p:sp>
        <p:nvSpPr>
          <p:cNvPr id="3" name="Content Placeholder 2"/>
          <p:cNvSpPr>
            <a:spLocks noGrp="1"/>
          </p:cNvSpPr>
          <p:nvPr>
            <p:ph idx="1"/>
          </p:nvPr>
        </p:nvSpPr>
        <p:spPr>
          <a:xfrm>
            <a:off x="2362200" y="1524001"/>
            <a:ext cx="2514600" cy="2514600"/>
          </a:xfrm>
        </p:spPr>
        <p:txBody>
          <a:bodyPr/>
          <a:lstStyle/>
          <a:p>
            <a:r>
              <a:rPr lang="en-US" sz="2400" dirty="0"/>
              <a:t>Process node</a:t>
            </a:r>
          </a:p>
          <a:p>
            <a:r>
              <a:rPr lang="en-US" sz="2400" dirty="0"/>
              <a:t>Resource node </a:t>
            </a:r>
          </a:p>
          <a:p>
            <a:r>
              <a:rPr lang="en-US" sz="2400" dirty="0"/>
              <a:t>Assignment edge</a:t>
            </a:r>
          </a:p>
          <a:p>
            <a:pPr marL="0" indent="0"/>
            <a:r>
              <a:rPr lang="en-US" sz="2400" dirty="0"/>
              <a:t>  Request edge </a:t>
            </a:r>
          </a:p>
        </p:txBody>
      </p:sp>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1" y="2209800"/>
            <a:ext cx="4734067" cy="281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16609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533400"/>
          </a:xfrm>
        </p:spPr>
        <p:txBody>
          <a:bodyPr>
            <a:normAutofit fontScale="90000"/>
          </a:bodyPr>
          <a:lstStyle/>
          <a:p>
            <a:r>
              <a:rPr lang="en-US" dirty="0"/>
              <a:t>RAG</a:t>
            </a:r>
            <a:r>
              <a:rPr lang="en-US" sz="5400" b="1" dirty="0"/>
              <a:t> </a:t>
            </a:r>
          </a:p>
        </p:txBody>
      </p:sp>
      <p:pic>
        <p:nvPicPr>
          <p:cNvPr id="358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762000"/>
            <a:ext cx="6305550" cy="4914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58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1" y="5791201"/>
            <a:ext cx="35909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998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838200"/>
          </a:xfrm>
        </p:spPr>
        <p:txBody>
          <a:bodyPr>
            <a:normAutofit/>
          </a:bodyPr>
          <a:lstStyle/>
          <a:p>
            <a:r>
              <a:rPr lang="en-US" dirty="0"/>
              <a:t>RAG Example </a:t>
            </a:r>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1447800"/>
            <a:ext cx="6961139" cy="388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693997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838200"/>
          </a:xfrm>
        </p:spPr>
        <p:txBody>
          <a:bodyPr>
            <a:normAutofit/>
          </a:bodyPr>
          <a:lstStyle/>
          <a:p>
            <a:r>
              <a:rPr lang="en-US" dirty="0"/>
              <a:t>State Transition Rules </a:t>
            </a:r>
          </a:p>
        </p:txBody>
      </p:sp>
      <p:sp>
        <p:nvSpPr>
          <p:cNvPr id="3" name="Content Placeholder 2"/>
          <p:cNvSpPr>
            <a:spLocks noGrp="1"/>
          </p:cNvSpPr>
          <p:nvPr>
            <p:ph idx="1"/>
          </p:nvPr>
        </p:nvSpPr>
        <p:spPr>
          <a:xfrm>
            <a:off x="1981200" y="1600201"/>
            <a:ext cx="2438400" cy="4525963"/>
          </a:xfrm>
        </p:spPr>
        <p:txBody>
          <a:bodyPr/>
          <a:lstStyle/>
          <a:p>
            <a:r>
              <a:rPr lang="en-US" sz="2400" dirty="0"/>
              <a:t>Request</a:t>
            </a:r>
          </a:p>
          <a:p>
            <a:r>
              <a:rPr lang="en-US" sz="2400" dirty="0"/>
              <a:t>Acquisition</a:t>
            </a:r>
          </a:p>
          <a:p>
            <a:r>
              <a:rPr lang="en-US" sz="2400" dirty="0"/>
              <a:t>Release </a:t>
            </a:r>
          </a:p>
          <a:p>
            <a:endParaRPr lang="en-US" sz="2400" dirty="0"/>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5502" y="1295400"/>
            <a:ext cx="4796699" cy="403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78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1825" y="5562600"/>
            <a:ext cx="19240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0150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8991600" cy="1325562"/>
          </a:xfrm>
        </p:spPr>
        <p:txBody>
          <a:bodyPr>
            <a:noAutofit/>
          </a:bodyPr>
          <a:lstStyle/>
          <a:p>
            <a:pPr lvl="0"/>
            <a:r>
              <a:rPr lang="en-US" dirty="0" smtClean="0"/>
              <a:t>Necessary and Sufficient Conditions in RAG</a:t>
            </a:r>
            <a:endParaRPr lang="en-US" dirty="0"/>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2133600"/>
            <a:ext cx="3803374"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89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4212" y="5372101"/>
            <a:ext cx="12001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7711" y="2133600"/>
            <a:ext cx="4481689"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891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5580" y="5358246"/>
            <a:ext cx="18859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5091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685800"/>
          </a:xfrm>
        </p:spPr>
        <p:txBody>
          <a:bodyPr>
            <a:normAutofit fontScale="90000"/>
          </a:bodyPr>
          <a:lstStyle/>
          <a:p>
            <a:r>
              <a:rPr lang="en-US" dirty="0"/>
              <a:t>Wait For Graph : WFG-1</a:t>
            </a:r>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981200"/>
            <a:ext cx="8514184"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09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817" y="4648201"/>
            <a:ext cx="28765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55464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838200"/>
          </a:xfrm>
        </p:spPr>
        <p:txBody>
          <a:bodyPr>
            <a:normAutofit/>
          </a:bodyPr>
          <a:lstStyle/>
          <a:p>
            <a:r>
              <a:rPr lang="en-US" dirty="0"/>
              <a:t>Wait For Graph : WFG-2</a:t>
            </a:r>
          </a:p>
        </p:txBody>
      </p:sp>
      <p:sp>
        <p:nvSpPr>
          <p:cNvPr id="3" name="Content Placeholder 2"/>
          <p:cNvSpPr>
            <a:spLocks noGrp="1"/>
          </p:cNvSpPr>
          <p:nvPr>
            <p:ph idx="1"/>
          </p:nvPr>
        </p:nvSpPr>
        <p:spPr/>
        <p:txBody>
          <a:bodyPr>
            <a:normAutofit/>
          </a:bodyPr>
          <a:lstStyle/>
          <a:p>
            <a:pPr lvl="0"/>
            <a:r>
              <a:rPr lang="en-US" sz="2400" dirty="0"/>
              <a:t>If graph contains no cycles </a:t>
            </a:r>
            <a:r>
              <a:rPr lang="en-US" sz="2400" dirty="0">
                <a:sym typeface="Symbol"/>
              </a:rPr>
              <a:t></a:t>
            </a:r>
            <a:r>
              <a:rPr lang="en-US" sz="2400" dirty="0"/>
              <a:t> no deadlock</a:t>
            </a:r>
          </a:p>
          <a:p>
            <a:pPr lvl="0"/>
            <a:r>
              <a:rPr lang="en-US" sz="2400" dirty="0"/>
              <a:t>If graph contains a cycle </a:t>
            </a:r>
            <a:r>
              <a:rPr lang="en-US" sz="2400" dirty="0">
                <a:sym typeface="Symbol"/>
              </a:rPr>
              <a:t></a:t>
            </a:r>
          </a:p>
          <a:p>
            <a:pPr lvl="1"/>
            <a:r>
              <a:rPr lang="en-US" sz="2400" dirty="0"/>
              <a:t>if only one instance per resource type, then deadlock</a:t>
            </a:r>
          </a:p>
          <a:p>
            <a:pPr lvl="1"/>
            <a:r>
              <a:rPr lang="en-US" sz="2400" dirty="0"/>
              <a:t>if several instances per resource type, possibility of deadlock</a:t>
            </a:r>
          </a:p>
          <a:p>
            <a:endParaRPr lang="en-US" sz="2400" dirty="0"/>
          </a:p>
        </p:txBody>
      </p:sp>
    </p:spTree>
    <p:extLst>
      <p:ext uri="{BB962C8B-B14F-4D97-AF65-F5344CB8AC3E}">
        <p14:creationId xmlns:p14="http://schemas.microsoft.com/office/powerpoint/2010/main" val="2548928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8382000" cy="1371600"/>
          </a:xfrm>
        </p:spPr>
        <p:txBody>
          <a:bodyPr>
            <a:noAutofit/>
          </a:bodyPr>
          <a:lstStyle/>
          <a:p>
            <a:r>
              <a:rPr lang="en-GB" dirty="0" smtClean="0"/>
              <a:t>Handling Deadlock in Distributed Systems </a:t>
            </a:r>
            <a:endParaRPr lang="en-US" dirty="0"/>
          </a:p>
        </p:txBody>
      </p:sp>
      <p:sp>
        <p:nvSpPr>
          <p:cNvPr id="3" name="Content Placeholder 2"/>
          <p:cNvSpPr>
            <a:spLocks noGrp="1"/>
          </p:cNvSpPr>
          <p:nvPr>
            <p:ph idx="1"/>
          </p:nvPr>
        </p:nvSpPr>
        <p:spPr>
          <a:xfrm>
            <a:off x="2438400" y="1524000"/>
            <a:ext cx="7315200" cy="3810001"/>
          </a:xfrm>
        </p:spPr>
        <p:txBody>
          <a:bodyPr>
            <a:normAutofit/>
          </a:bodyPr>
          <a:lstStyle/>
          <a:p>
            <a:pPr lvl="0" algn="just"/>
            <a:r>
              <a:rPr lang="en-US" sz="2400" dirty="0"/>
              <a:t>The ostrich algorithm (ignore the problem, most common approach) </a:t>
            </a:r>
          </a:p>
          <a:p>
            <a:pPr lvl="0" algn="just"/>
            <a:r>
              <a:rPr lang="en-US" sz="2400" dirty="0"/>
              <a:t>Avoidance (avoid deadlocks by allocating resources carefully)</a:t>
            </a:r>
          </a:p>
          <a:p>
            <a:pPr lvl="0" algn="just"/>
            <a:r>
              <a:rPr lang="en-US" sz="2400" dirty="0"/>
              <a:t>Prevention (make deadlocks structurally impossible)</a:t>
            </a:r>
          </a:p>
          <a:p>
            <a:pPr lvl="0" algn="just"/>
            <a:r>
              <a:rPr lang="en-US" sz="2400" dirty="0"/>
              <a:t>Detection (let deadlocks occur, detect them, and then try to recover)</a:t>
            </a:r>
          </a:p>
          <a:p>
            <a:pPr algn="just"/>
            <a:endParaRPr lang="en-US" sz="2400" dirty="0"/>
          </a:p>
        </p:txBody>
      </p:sp>
    </p:spTree>
    <p:extLst>
      <p:ext uri="{BB962C8B-B14F-4D97-AF65-F5344CB8AC3E}">
        <p14:creationId xmlns:p14="http://schemas.microsoft.com/office/powerpoint/2010/main" val="8633328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0" y="381000"/>
            <a:ext cx="8229600" cy="838200"/>
          </a:xfrm>
        </p:spPr>
        <p:txBody>
          <a:bodyPr>
            <a:normAutofit/>
          </a:bodyPr>
          <a:lstStyle/>
          <a:p>
            <a:r>
              <a:rPr lang="en-US" dirty="0"/>
              <a:t>Deadlock Avoidance-1 </a:t>
            </a:r>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0773" y="1257300"/>
            <a:ext cx="6315075" cy="144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3549" y="2971800"/>
            <a:ext cx="7169520" cy="3224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4420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914400"/>
          </a:xfrm>
        </p:spPr>
        <p:txBody>
          <a:bodyPr>
            <a:normAutofit/>
          </a:bodyPr>
          <a:lstStyle/>
          <a:p>
            <a:r>
              <a:rPr lang="en-US" dirty="0"/>
              <a:t>Deadlock Avoidance-2</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825" y="1628775"/>
            <a:ext cx="8134350" cy="3600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8109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421" y="295275"/>
            <a:ext cx="10163503" cy="1066800"/>
          </a:xfrm>
        </p:spPr>
        <p:txBody>
          <a:bodyPr>
            <a:noAutofit/>
          </a:bodyPr>
          <a:lstStyle/>
          <a:p>
            <a:r>
              <a:rPr lang="en-US" dirty="0" smtClean="0"/>
              <a:t>Active Time Server Centralized Algorithm</a:t>
            </a:r>
            <a:endParaRPr lang="en-US" dirty="0"/>
          </a:p>
        </p:txBody>
      </p:sp>
      <p:sp>
        <p:nvSpPr>
          <p:cNvPr id="3" name="Content Placeholder 2"/>
          <p:cNvSpPr>
            <a:spLocks noGrp="1"/>
          </p:cNvSpPr>
          <p:nvPr>
            <p:ph idx="1"/>
          </p:nvPr>
        </p:nvSpPr>
        <p:spPr>
          <a:xfrm>
            <a:off x="1097015" y="1765738"/>
            <a:ext cx="8372805" cy="4351282"/>
          </a:xfrm>
        </p:spPr>
        <p:txBody>
          <a:bodyPr>
            <a:noAutofit/>
          </a:bodyPr>
          <a:lstStyle/>
          <a:p>
            <a:pPr>
              <a:buFont typeface="Wingdings" panose="05000000000000000000" pitchFamily="2" charset="2"/>
              <a:buChar char="Ø"/>
            </a:pPr>
            <a:r>
              <a:rPr lang="en-US" sz="1400" dirty="0" smtClean="0"/>
              <a:t>Server timely broadcasts  Time =T and propagation time is known</a:t>
            </a:r>
          </a:p>
          <a:p>
            <a:pPr>
              <a:buFont typeface="Wingdings" panose="05000000000000000000" pitchFamily="2" charset="2"/>
              <a:buChar char="Ø"/>
            </a:pPr>
            <a:r>
              <a:rPr lang="en-US" sz="1400" dirty="0" smtClean="0"/>
              <a:t>Drawbacks: broadcast, wrong clock adjustment because of network delay</a:t>
            </a:r>
          </a:p>
          <a:p>
            <a:pPr>
              <a:buFont typeface="Wingdings" panose="05000000000000000000" pitchFamily="2" charset="2"/>
              <a:buChar char="Ø"/>
            </a:pPr>
            <a:r>
              <a:rPr lang="en-US" sz="1400" dirty="0"/>
              <a:t>Berkeley algorithm:</a:t>
            </a:r>
            <a:endParaRPr lang="en-US" sz="1400" dirty="0" smtClean="0"/>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smtClean="0"/>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smtClean="0"/>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smtClean="0"/>
          </a:p>
          <a:p>
            <a:pPr>
              <a:buFont typeface="Wingdings" panose="05000000000000000000" pitchFamily="2" charset="2"/>
              <a:buChar char="Ø"/>
            </a:pPr>
            <a:r>
              <a:rPr lang="en-US" sz="1400" dirty="0" smtClean="0"/>
              <a:t>Drawbacks: </a:t>
            </a:r>
          </a:p>
          <a:p>
            <a:pPr>
              <a:buFont typeface="Wingdings" panose="05000000000000000000" pitchFamily="2" charset="2"/>
              <a:buChar char="Ø"/>
            </a:pPr>
            <a:r>
              <a:rPr lang="en-US" sz="1400" dirty="0" smtClean="0"/>
              <a:t>single point of failure</a:t>
            </a:r>
          </a:p>
          <a:p>
            <a:pPr>
              <a:buFont typeface="Wingdings" panose="05000000000000000000" pitchFamily="2" charset="2"/>
              <a:buChar char="Ø"/>
            </a:pPr>
            <a:r>
              <a:rPr lang="en-US" sz="1400" dirty="0" smtClean="0"/>
              <a:t>Not capable of servicing all requests</a:t>
            </a:r>
            <a:endParaRPr lang="en-US" sz="14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5145" y="2438400"/>
            <a:ext cx="8145516" cy="2418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1392" y="4898474"/>
            <a:ext cx="5728137"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095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28600"/>
            <a:ext cx="8991600" cy="1143000"/>
          </a:xfrm>
        </p:spPr>
        <p:txBody>
          <a:bodyPr>
            <a:noAutofit/>
          </a:bodyPr>
          <a:lstStyle/>
          <a:p>
            <a:r>
              <a:rPr lang="en-US" sz="4000" dirty="0"/>
              <a:t>Another Example of Resource Allocation </a:t>
            </a:r>
          </a:p>
        </p:txBody>
      </p:sp>
      <p:pic>
        <p:nvPicPr>
          <p:cNvPr id="440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752600"/>
            <a:ext cx="782396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47077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609600"/>
          </a:xfrm>
        </p:spPr>
        <p:txBody>
          <a:bodyPr>
            <a:normAutofit fontScale="90000"/>
          </a:bodyPr>
          <a:lstStyle/>
          <a:p>
            <a:r>
              <a:rPr lang="en-US" sz="4400" dirty="0"/>
              <a:t>Safe Allocation </a:t>
            </a:r>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1" y="1066801"/>
            <a:ext cx="4545729" cy="5152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423505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219200"/>
          </a:xfrm>
        </p:spPr>
        <p:txBody>
          <a:bodyPr>
            <a:normAutofit/>
          </a:bodyPr>
          <a:lstStyle/>
          <a:p>
            <a:r>
              <a:rPr lang="en-US" dirty="0"/>
              <a:t>Unsafe Allocation </a:t>
            </a:r>
          </a:p>
        </p:txBody>
      </p:sp>
      <p:pic>
        <p:nvPicPr>
          <p:cNvPr id="32770" name="Picture 2"/>
          <p:cNvPicPr>
            <a:picLocks noChangeAspect="1" noChangeArrowheads="1"/>
          </p:cNvPicPr>
          <p:nvPr/>
        </p:nvPicPr>
        <p:blipFill>
          <a:blip r:embed="rId2" cstate="print"/>
          <a:srcRect/>
          <a:stretch>
            <a:fillRect/>
          </a:stretch>
        </p:blipFill>
        <p:spPr bwMode="auto">
          <a:xfrm>
            <a:off x="3962400" y="1143000"/>
            <a:ext cx="4572000" cy="5068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975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8991600" cy="838200"/>
          </a:xfrm>
        </p:spPr>
        <p:txBody>
          <a:bodyPr>
            <a:normAutofit/>
          </a:bodyPr>
          <a:lstStyle/>
          <a:p>
            <a:r>
              <a:rPr lang="en-GB" sz="4400" dirty="0"/>
              <a:t>Distributed Deadlock Prevention</a:t>
            </a:r>
            <a:endParaRPr lang="en-US" sz="4400" dirty="0"/>
          </a:p>
        </p:txBody>
      </p:sp>
      <p:sp>
        <p:nvSpPr>
          <p:cNvPr id="3" name="Content Placeholder 2"/>
          <p:cNvSpPr>
            <a:spLocks noGrp="1"/>
          </p:cNvSpPr>
          <p:nvPr>
            <p:ph idx="1"/>
          </p:nvPr>
        </p:nvSpPr>
        <p:spPr>
          <a:xfrm>
            <a:off x="2209800" y="1600200"/>
            <a:ext cx="8229600" cy="2514600"/>
          </a:xfrm>
        </p:spPr>
        <p:txBody>
          <a:bodyPr>
            <a:normAutofit/>
          </a:bodyPr>
          <a:lstStyle/>
          <a:p>
            <a:pPr lvl="0"/>
            <a:r>
              <a:rPr lang="en-US" sz="2400" dirty="0"/>
              <a:t>Collective requests (denies the hold and wait condition)</a:t>
            </a:r>
          </a:p>
          <a:p>
            <a:pPr lvl="0"/>
            <a:r>
              <a:rPr lang="en-US" sz="2400" dirty="0"/>
              <a:t>Ordered requests (denies the circular wait condition)</a:t>
            </a:r>
          </a:p>
          <a:p>
            <a:pPr lvl="0"/>
            <a:r>
              <a:rPr lang="en-US" sz="2400" dirty="0"/>
              <a:t>Preemption (denies the  no preemption condition)</a:t>
            </a:r>
          </a:p>
          <a:p>
            <a:endParaRPr lang="en-US" sz="2400" dirty="0"/>
          </a:p>
        </p:txBody>
      </p:sp>
    </p:spTree>
    <p:extLst>
      <p:ext uri="{BB962C8B-B14F-4D97-AF65-F5344CB8AC3E}">
        <p14:creationId xmlns:p14="http://schemas.microsoft.com/office/powerpoint/2010/main" val="37069341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8991600" cy="1143000"/>
          </a:xfrm>
        </p:spPr>
        <p:txBody>
          <a:bodyPr/>
          <a:lstStyle/>
          <a:p>
            <a:r>
              <a:rPr lang="en-US" dirty="0"/>
              <a:t>Schemes for Killing Transactions</a:t>
            </a:r>
          </a:p>
        </p:txBody>
      </p:sp>
      <p:sp>
        <p:nvSpPr>
          <p:cNvPr id="3" name="Content Placeholder 2"/>
          <p:cNvSpPr>
            <a:spLocks noGrp="1"/>
          </p:cNvSpPr>
          <p:nvPr>
            <p:ph idx="1"/>
          </p:nvPr>
        </p:nvSpPr>
        <p:spPr>
          <a:xfrm>
            <a:off x="2514600" y="1752601"/>
            <a:ext cx="2590800" cy="2239963"/>
          </a:xfrm>
        </p:spPr>
        <p:txBody>
          <a:bodyPr/>
          <a:lstStyle/>
          <a:p>
            <a:pPr lvl="0"/>
            <a:r>
              <a:rPr lang="en-US" sz="2400" dirty="0"/>
              <a:t>Wait-die</a:t>
            </a:r>
          </a:p>
          <a:p>
            <a:pPr lvl="0"/>
            <a:r>
              <a:rPr lang="en-US" sz="2400" dirty="0"/>
              <a:t>Wound-wait</a:t>
            </a:r>
          </a:p>
          <a:p>
            <a:endParaRPr lang="en-US" sz="2400" dirty="0"/>
          </a:p>
        </p:txBody>
      </p:sp>
    </p:spTree>
    <p:extLst>
      <p:ext uri="{BB962C8B-B14F-4D97-AF65-F5344CB8AC3E}">
        <p14:creationId xmlns:p14="http://schemas.microsoft.com/office/powerpoint/2010/main" val="783828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90600"/>
          </a:xfrm>
        </p:spPr>
        <p:txBody>
          <a:bodyPr>
            <a:normAutofit/>
          </a:bodyPr>
          <a:lstStyle/>
          <a:p>
            <a:pPr lvl="0"/>
            <a:r>
              <a:rPr lang="en-US" dirty="0"/>
              <a:t>Wait-die </a:t>
            </a:r>
          </a:p>
        </p:txBody>
      </p:sp>
      <p:sp>
        <p:nvSpPr>
          <p:cNvPr id="3" name="Content Placeholder 2"/>
          <p:cNvSpPr>
            <a:spLocks noGrp="1"/>
          </p:cNvSpPr>
          <p:nvPr>
            <p:ph idx="1"/>
          </p:nvPr>
        </p:nvSpPr>
        <p:spPr>
          <a:xfrm>
            <a:off x="1676400" y="1143000"/>
            <a:ext cx="3429000" cy="5257800"/>
          </a:xfrm>
        </p:spPr>
        <p:txBody>
          <a:bodyPr>
            <a:noAutofit/>
          </a:bodyPr>
          <a:lstStyle/>
          <a:p>
            <a:pPr lvl="1" algn="just"/>
            <a:r>
              <a:rPr lang="en-US" sz="2400" dirty="0"/>
              <a:t>If an old process wants a resource held by a young process, the old one will wait.</a:t>
            </a:r>
          </a:p>
          <a:p>
            <a:pPr marL="457200" lvl="1" indent="0">
              <a:buNone/>
            </a:pPr>
            <a:endParaRPr lang="en-US" sz="2400" dirty="0"/>
          </a:p>
          <a:p>
            <a:pPr lvl="1" algn="just"/>
            <a:r>
              <a:rPr lang="en-US" sz="2400" dirty="0"/>
              <a:t>If a young process wants a resource held by an old process, the young process will be killed.</a:t>
            </a:r>
          </a:p>
          <a:p>
            <a:endParaRPr lang="en-US" sz="2400" dirty="0"/>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1" y="1371601"/>
            <a:ext cx="5133975" cy="3943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468636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04800"/>
            <a:ext cx="8915400" cy="1143000"/>
          </a:xfrm>
        </p:spPr>
        <p:txBody>
          <a:bodyPr>
            <a:normAutofit/>
          </a:bodyPr>
          <a:lstStyle/>
          <a:p>
            <a:pPr lvl="0"/>
            <a:r>
              <a:rPr lang="en-US" dirty="0" smtClean="0"/>
              <a:t>Wound-wait</a:t>
            </a:r>
            <a:endParaRPr lang="en-US" dirty="0"/>
          </a:p>
        </p:txBody>
      </p:sp>
      <p:sp>
        <p:nvSpPr>
          <p:cNvPr id="3" name="Content Placeholder 2"/>
          <p:cNvSpPr>
            <a:spLocks noGrp="1"/>
          </p:cNvSpPr>
          <p:nvPr>
            <p:ph idx="1"/>
          </p:nvPr>
        </p:nvSpPr>
        <p:spPr>
          <a:xfrm>
            <a:off x="1752600" y="1447801"/>
            <a:ext cx="4038600" cy="4525963"/>
          </a:xfrm>
        </p:spPr>
        <p:txBody>
          <a:bodyPr>
            <a:normAutofit/>
          </a:bodyPr>
          <a:lstStyle/>
          <a:p>
            <a:pPr lvl="1" algn="just"/>
            <a:r>
              <a:rPr lang="en-US" sz="2400" dirty="0"/>
              <a:t>If an old process wants a resource held by a young process, the old one will preempt the young process -- wounded and killed, restarts and wait.</a:t>
            </a:r>
          </a:p>
          <a:p>
            <a:pPr marL="457200" lvl="1" indent="0" algn="just">
              <a:buNone/>
            </a:pPr>
            <a:endParaRPr lang="en-US" sz="2400" dirty="0"/>
          </a:p>
          <a:p>
            <a:pPr lvl="1" algn="just"/>
            <a:r>
              <a:rPr lang="en-US" sz="2400" dirty="0"/>
              <a:t>If a young process wants a resource held by an old process, the young process will wait.</a:t>
            </a:r>
          </a:p>
          <a:p>
            <a:pPr algn="just"/>
            <a:endParaRPr lang="en-US" sz="2400" dirty="0"/>
          </a:p>
        </p:txBody>
      </p:sp>
      <p:pic>
        <p:nvPicPr>
          <p:cNvPr id="48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1" y="1219201"/>
            <a:ext cx="3790517" cy="4905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82073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8991600" cy="838200"/>
          </a:xfrm>
        </p:spPr>
        <p:txBody>
          <a:bodyPr>
            <a:normAutofit/>
          </a:bodyPr>
          <a:lstStyle/>
          <a:p>
            <a:r>
              <a:rPr lang="en-US" sz="4400" dirty="0"/>
              <a:t>Deadlock Detection Techniques</a:t>
            </a:r>
          </a:p>
        </p:txBody>
      </p:sp>
      <p:sp>
        <p:nvSpPr>
          <p:cNvPr id="3" name="Content Placeholder 2"/>
          <p:cNvSpPr>
            <a:spLocks noGrp="1"/>
          </p:cNvSpPr>
          <p:nvPr>
            <p:ph idx="1"/>
          </p:nvPr>
        </p:nvSpPr>
        <p:spPr>
          <a:xfrm>
            <a:off x="2743200" y="1524000"/>
            <a:ext cx="3352800" cy="2819400"/>
          </a:xfrm>
        </p:spPr>
        <p:txBody>
          <a:bodyPr/>
          <a:lstStyle/>
          <a:p>
            <a:r>
              <a:rPr lang="en-US" sz="2400" dirty="0"/>
              <a:t>Centralized control</a:t>
            </a:r>
          </a:p>
          <a:p>
            <a:r>
              <a:rPr lang="en-US" sz="2400"/>
              <a:t>Hierarchical </a:t>
            </a:r>
            <a:r>
              <a:rPr lang="en-US" sz="2400" dirty="0"/>
              <a:t>control </a:t>
            </a:r>
          </a:p>
          <a:p>
            <a:r>
              <a:rPr lang="en-US" sz="2400"/>
              <a:t>Distributed </a:t>
            </a:r>
            <a:r>
              <a:rPr lang="en-US" sz="2400" dirty="0"/>
              <a:t>control </a:t>
            </a:r>
          </a:p>
        </p:txBody>
      </p:sp>
    </p:spTree>
    <p:extLst>
      <p:ext uri="{BB962C8B-B14F-4D97-AF65-F5344CB8AC3E}">
        <p14:creationId xmlns:p14="http://schemas.microsoft.com/office/powerpoint/2010/main" val="37073683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914400"/>
          </a:xfrm>
        </p:spPr>
        <p:txBody>
          <a:bodyPr>
            <a:normAutofit/>
          </a:bodyPr>
          <a:lstStyle/>
          <a:p>
            <a:r>
              <a:rPr lang="en-US" dirty="0"/>
              <a:t>Centralized Control </a:t>
            </a:r>
          </a:p>
        </p:txBody>
      </p:sp>
      <p:sp>
        <p:nvSpPr>
          <p:cNvPr id="3" name="Content Placeholder 2"/>
          <p:cNvSpPr>
            <a:spLocks noGrp="1"/>
          </p:cNvSpPr>
          <p:nvPr>
            <p:ph idx="1"/>
          </p:nvPr>
        </p:nvSpPr>
        <p:spPr/>
        <p:txBody>
          <a:bodyPr>
            <a:normAutofit/>
          </a:bodyPr>
          <a:lstStyle/>
          <a:p>
            <a:r>
              <a:rPr lang="en-US" sz="2400" dirty="0"/>
              <a:t>Local deadlock </a:t>
            </a:r>
          </a:p>
          <a:p>
            <a:r>
              <a:rPr lang="en-US" sz="2400" dirty="0"/>
              <a:t>Global WFG</a:t>
            </a:r>
          </a:p>
          <a:p>
            <a:r>
              <a:rPr lang="en-US" sz="2400" dirty="0"/>
              <a:t>Message transfer </a:t>
            </a:r>
          </a:p>
          <a:p>
            <a:pPr lvl="1"/>
            <a:r>
              <a:rPr lang="en-US" sz="2400" dirty="0"/>
              <a:t>Continuous transfer </a:t>
            </a:r>
          </a:p>
          <a:p>
            <a:pPr lvl="1"/>
            <a:r>
              <a:rPr lang="en-US" sz="2400" dirty="0"/>
              <a:t>Periodic transfer</a:t>
            </a:r>
          </a:p>
          <a:p>
            <a:pPr lvl="1"/>
            <a:r>
              <a:rPr lang="en-US" sz="2400" dirty="0"/>
              <a:t>Transfer on request</a:t>
            </a:r>
          </a:p>
        </p:txBody>
      </p:sp>
    </p:spTree>
    <p:extLst>
      <p:ext uri="{BB962C8B-B14F-4D97-AF65-F5344CB8AC3E}">
        <p14:creationId xmlns:p14="http://schemas.microsoft.com/office/powerpoint/2010/main" val="804734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914400"/>
          </a:xfrm>
        </p:spPr>
        <p:txBody>
          <a:bodyPr>
            <a:normAutofit/>
          </a:bodyPr>
          <a:lstStyle/>
          <a:p>
            <a:r>
              <a:rPr lang="en-US" dirty="0"/>
              <a:t>False Deadlock </a:t>
            </a:r>
          </a:p>
        </p:txBody>
      </p:sp>
      <p:pic>
        <p:nvPicPr>
          <p:cNvPr id="512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1371600"/>
            <a:ext cx="7772400" cy="40255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12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9650" y="5638800"/>
            <a:ext cx="27051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5018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865" y="457200"/>
            <a:ext cx="6366936" cy="838200"/>
          </a:xfrm>
        </p:spPr>
        <p:txBody>
          <a:bodyPr>
            <a:normAutofit/>
          </a:bodyPr>
          <a:lstStyle/>
          <a:p>
            <a:r>
              <a:rPr lang="en-US" sz="5400" dirty="0"/>
              <a:t>Distributed Algorithms </a:t>
            </a:r>
          </a:p>
        </p:txBody>
      </p:sp>
      <p:sp>
        <p:nvSpPr>
          <p:cNvPr id="3" name="Content Placeholder 2"/>
          <p:cNvSpPr>
            <a:spLocks noGrp="1"/>
          </p:cNvSpPr>
          <p:nvPr>
            <p:ph idx="1"/>
          </p:nvPr>
        </p:nvSpPr>
        <p:spPr/>
        <p:txBody>
          <a:bodyPr>
            <a:normAutofit/>
          </a:bodyPr>
          <a:lstStyle/>
          <a:p>
            <a:r>
              <a:rPr lang="en-US" sz="2400" dirty="0"/>
              <a:t>Characteristics </a:t>
            </a:r>
          </a:p>
          <a:p>
            <a:pPr lvl="1"/>
            <a:r>
              <a:rPr lang="en-US" dirty="0"/>
              <a:t>Relevant information is distributed across machines </a:t>
            </a:r>
          </a:p>
          <a:p>
            <a:pPr lvl="1"/>
            <a:r>
              <a:rPr lang="en-US" dirty="0"/>
              <a:t>Processes make decisions based only on local information </a:t>
            </a:r>
          </a:p>
          <a:p>
            <a:pPr lvl="1"/>
            <a:r>
              <a:rPr lang="en-US" dirty="0"/>
              <a:t>Single points of failure must be avoided </a:t>
            </a:r>
          </a:p>
          <a:p>
            <a:pPr lvl="1"/>
            <a:r>
              <a:rPr lang="en-US" dirty="0"/>
              <a:t>No common or global clock is available </a:t>
            </a:r>
            <a:endParaRPr lang="en-US" dirty="0" smtClean="0"/>
          </a:p>
          <a:p>
            <a:pPr marL="201168" lvl="1" indent="0">
              <a:buNone/>
            </a:pPr>
            <a:endParaRPr lang="en-US" dirty="0"/>
          </a:p>
          <a:p>
            <a:pPr marL="201168" lvl="1" indent="0">
              <a:buNone/>
            </a:pPr>
            <a:r>
              <a:rPr lang="en-US" dirty="0" smtClean="0"/>
              <a:t>Logical clocks:</a:t>
            </a:r>
          </a:p>
          <a:p>
            <a:pPr marL="201168" lvl="1" indent="0">
              <a:buNone/>
            </a:pPr>
            <a:r>
              <a:rPr lang="en-US" dirty="0" smtClean="0"/>
              <a:t>Clock synchronization is not possible</a:t>
            </a:r>
          </a:p>
          <a:p>
            <a:pPr marL="201168" lvl="1" indent="0">
              <a:buNone/>
            </a:pPr>
            <a:r>
              <a:rPr lang="en-US" dirty="0" err="1" smtClean="0"/>
              <a:t>Lamport</a:t>
            </a:r>
            <a:r>
              <a:rPr lang="en-US" dirty="0"/>
              <a:t> </a:t>
            </a:r>
            <a:r>
              <a:rPr lang="en-US" dirty="0" smtClean="0"/>
              <a:t>algorithm: Not required to keep all clocks synchronized.</a:t>
            </a:r>
          </a:p>
          <a:p>
            <a:pPr marL="201168" lvl="1" indent="0">
              <a:buNone/>
            </a:pPr>
            <a:r>
              <a:rPr lang="en-US" dirty="0" smtClean="0"/>
              <a:t>But</a:t>
            </a:r>
          </a:p>
          <a:p>
            <a:pPr marL="201168" lvl="1" indent="0">
              <a:buNone/>
            </a:pPr>
            <a:r>
              <a:rPr lang="en-US" dirty="0" smtClean="0"/>
              <a:t>Ensure that all events are totally ordered.</a:t>
            </a:r>
          </a:p>
          <a:p>
            <a:pPr lvl="1">
              <a:buFont typeface="Wingdings" panose="05000000000000000000" pitchFamily="2" charset="2"/>
              <a:buChar char="§"/>
            </a:pPr>
            <a:r>
              <a:rPr lang="en-US" dirty="0" smtClean="0">
                <a:solidFill>
                  <a:srgbClr val="7030A0"/>
                </a:solidFill>
              </a:rPr>
              <a:t>Happened before</a:t>
            </a:r>
            <a:endParaRPr lang="en-US" dirty="0">
              <a:solidFill>
                <a:srgbClr val="7030A0"/>
              </a:solidFill>
            </a:endParaRPr>
          </a:p>
          <a:p>
            <a:pPr lvl="1"/>
            <a:endParaRPr lang="en-US" dirty="0"/>
          </a:p>
          <a:p>
            <a:pPr marL="0" indent="0">
              <a:buNone/>
            </a:pPr>
            <a:endParaRPr lang="en-US" sz="2400" dirty="0"/>
          </a:p>
          <a:p>
            <a:endParaRPr lang="en-US" sz="2400" dirty="0"/>
          </a:p>
        </p:txBody>
      </p:sp>
    </p:spTree>
    <p:extLst>
      <p:ext uri="{BB962C8B-B14F-4D97-AF65-F5344CB8AC3E}">
        <p14:creationId xmlns:p14="http://schemas.microsoft.com/office/powerpoint/2010/main" val="1795434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28600"/>
            <a:ext cx="8991600" cy="990600"/>
          </a:xfrm>
        </p:spPr>
        <p:txBody>
          <a:bodyPr>
            <a:normAutofit/>
          </a:bodyPr>
          <a:lstStyle/>
          <a:p>
            <a:pPr lvl="0"/>
            <a:r>
              <a:rPr lang="en-US" sz="4400" dirty="0"/>
              <a:t>Distributed Deadlock Detection </a:t>
            </a:r>
          </a:p>
        </p:txBody>
      </p:sp>
      <p:sp>
        <p:nvSpPr>
          <p:cNvPr id="3" name="Content Placeholder 2"/>
          <p:cNvSpPr>
            <a:spLocks noGrp="1"/>
          </p:cNvSpPr>
          <p:nvPr>
            <p:ph idx="1"/>
          </p:nvPr>
        </p:nvSpPr>
        <p:spPr>
          <a:xfrm>
            <a:off x="2209800" y="1600201"/>
            <a:ext cx="8001000" cy="3200400"/>
          </a:xfrm>
        </p:spPr>
        <p:txBody>
          <a:bodyPr/>
          <a:lstStyle/>
          <a:p>
            <a:pPr lvl="0"/>
            <a:r>
              <a:rPr lang="en-GB" sz="2400" dirty="0"/>
              <a:t>WFG based distributed approach</a:t>
            </a:r>
          </a:p>
          <a:p>
            <a:pPr lvl="0"/>
            <a:r>
              <a:rPr lang="en-GB" sz="2400" dirty="0"/>
              <a:t>Probe based distributed algorithm</a:t>
            </a:r>
            <a:endParaRPr lang="en-US" sz="2400" dirty="0"/>
          </a:p>
          <a:p>
            <a:endParaRPr lang="en-US" sz="2400" dirty="0"/>
          </a:p>
        </p:txBody>
      </p:sp>
    </p:spTree>
    <p:extLst>
      <p:ext uri="{BB962C8B-B14F-4D97-AF65-F5344CB8AC3E}">
        <p14:creationId xmlns:p14="http://schemas.microsoft.com/office/powerpoint/2010/main" val="585438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8991600" cy="1143000"/>
          </a:xfrm>
        </p:spPr>
        <p:txBody>
          <a:bodyPr>
            <a:normAutofit/>
          </a:bodyPr>
          <a:lstStyle/>
          <a:p>
            <a:r>
              <a:rPr lang="en-GB" dirty="0"/>
              <a:t>Distributed Deadlock Recovery </a:t>
            </a:r>
            <a:endParaRPr lang="en-US" dirty="0"/>
          </a:p>
        </p:txBody>
      </p:sp>
      <p:sp>
        <p:nvSpPr>
          <p:cNvPr id="3" name="Content Placeholder 2"/>
          <p:cNvSpPr>
            <a:spLocks noGrp="1"/>
          </p:cNvSpPr>
          <p:nvPr>
            <p:ph idx="1"/>
          </p:nvPr>
        </p:nvSpPr>
        <p:spPr>
          <a:xfrm>
            <a:off x="2438400" y="1371600"/>
            <a:ext cx="8229600" cy="3352800"/>
          </a:xfrm>
        </p:spPr>
        <p:txBody>
          <a:bodyPr/>
          <a:lstStyle/>
          <a:p>
            <a:pPr lvl="0"/>
            <a:r>
              <a:rPr lang="en-US" sz="2400" dirty="0"/>
              <a:t>Recovery through preemption </a:t>
            </a:r>
          </a:p>
          <a:p>
            <a:pPr lvl="0"/>
            <a:r>
              <a:rPr lang="en-US" sz="2400" dirty="0"/>
              <a:t>Recovery through rollback</a:t>
            </a:r>
          </a:p>
          <a:p>
            <a:pPr lvl="0"/>
            <a:r>
              <a:rPr lang="en-US" sz="2400" dirty="0"/>
              <a:t>Recovery through killing processes</a:t>
            </a:r>
          </a:p>
          <a:p>
            <a:endParaRPr lang="en-US" sz="2400" dirty="0"/>
          </a:p>
        </p:txBody>
      </p:sp>
    </p:spTree>
    <p:extLst>
      <p:ext uri="{BB962C8B-B14F-4D97-AF65-F5344CB8AC3E}">
        <p14:creationId xmlns:p14="http://schemas.microsoft.com/office/powerpoint/2010/main" val="41632561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28600"/>
            <a:ext cx="8991600" cy="990600"/>
          </a:xfrm>
        </p:spPr>
        <p:txBody>
          <a:bodyPr>
            <a:normAutofit/>
          </a:bodyPr>
          <a:lstStyle/>
          <a:p>
            <a:pPr lvl="0"/>
            <a:r>
              <a:rPr lang="en-GB" sz="4400" dirty="0"/>
              <a:t>Issues in Recovery from Deadlock</a:t>
            </a:r>
            <a:endParaRPr lang="en-US" sz="4400" dirty="0"/>
          </a:p>
        </p:txBody>
      </p:sp>
      <p:sp>
        <p:nvSpPr>
          <p:cNvPr id="3" name="Content Placeholder 2"/>
          <p:cNvSpPr>
            <a:spLocks noGrp="1"/>
          </p:cNvSpPr>
          <p:nvPr>
            <p:ph idx="1"/>
          </p:nvPr>
        </p:nvSpPr>
        <p:spPr>
          <a:xfrm>
            <a:off x="2209800" y="1447800"/>
            <a:ext cx="8229600" cy="3505200"/>
          </a:xfrm>
        </p:spPr>
        <p:txBody>
          <a:bodyPr>
            <a:normAutofit/>
          </a:bodyPr>
          <a:lstStyle/>
          <a:p>
            <a:r>
              <a:rPr lang="en-GB" sz="2400" dirty="0"/>
              <a:t>Selection of victims</a:t>
            </a:r>
          </a:p>
          <a:p>
            <a:r>
              <a:rPr lang="en-GB" sz="2400" dirty="0"/>
              <a:t>Minimization of recovery costs</a:t>
            </a:r>
          </a:p>
          <a:p>
            <a:r>
              <a:rPr lang="en-GB" sz="2400" dirty="0"/>
              <a:t>Prevention of starvation </a:t>
            </a:r>
          </a:p>
          <a:p>
            <a:r>
              <a:rPr lang="en-GB" sz="2400" dirty="0"/>
              <a:t>Use of transaction mechanism</a:t>
            </a:r>
            <a:endParaRPr lang="en-US" sz="2400" dirty="0"/>
          </a:p>
          <a:p>
            <a:endParaRPr lang="en-US" sz="2400" dirty="0"/>
          </a:p>
        </p:txBody>
      </p:sp>
    </p:spTree>
    <p:extLst>
      <p:ext uri="{BB962C8B-B14F-4D97-AF65-F5344CB8AC3E}">
        <p14:creationId xmlns:p14="http://schemas.microsoft.com/office/powerpoint/2010/main" val="1734962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009921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36630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193344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9756135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D7588D7E5D7B428D88A8CB6EBD8099" ma:contentTypeVersion="7" ma:contentTypeDescription="Create a new document." ma:contentTypeScope="" ma:versionID="93864543d60ce64e5f89af4a8dc281b6">
  <xsd:schema xmlns:xsd="http://www.w3.org/2001/XMLSchema" xmlns:xs="http://www.w3.org/2001/XMLSchema" xmlns:p="http://schemas.microsoft.com/office/2006/metadata/properties" xmlns:ns2="e542eb9f-bc32-4420-b8aa-c49639d60800" xmlns:ns3="838a4ae1-75aa-4b47-95dd-c487e5e96a1f" targetNamespace="http://schemas.microsoft.com/office/2006/metadata/properties" ma:root="true" ma:fieldsID="e061689b2bd4d04aa6e23ba8642946a0" ns2:_="" ns3:_="">
    <xsd:import namespace="e542eb9f-bc32-4420-b8aa-c49639d60800"/>
    <xsd:import namespace="838a4ae1-75aa-4b47-95dd-c487e5e96a1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42eb9f-bc32-4420-b8aa-c49639d608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8a4ae1-75aa-4b47-95dd-c487e5e96a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C234E-9580-492A-B705-7642BDAA3397}"/>
</file>

<file path=customXml/itemProps2.xml><?xml version="1.0" encoding="utf-8"?>
<ds:datastoreItem xmlns:ds="http://schemas.openxmlformats.org/officeDocument/2006/customXml" ds:itemID="{604BC5AD-D26A-419F-9E41-6A13DB1BEF9E}"/>
</file>

<file path=customXml/itemProps3.xml><?xml version="1.0" encoding="utf-8"?>
<ds:datastoreItem xmlns:ds="http://schemas.openxmlformats.org/officeDocument/2006/customXml" ds:itemID="{06D35F25-691B-4967-AD1B-922DBB29654C}"/>
</file>

<file path=docProps/app.xml><?xml version="1.0" encoding="utf-8"?>
<Properties xmlns="http://schemas.openxmlformats.org/officeDocument/2006/extended-properties" xmlns:vt="http://schemas.openxmlformats.org/officeDocument/2006/docPropsVTypes">
  <Template>Retrospect</Template>
  <TotalTime>2031</TotalTime>
  <Words>2751</Words>
  <Application>Microsoft Office PowerPoint</Application>
  <PresentationFormat>Widescreen</PresentationFormat>
  <Paragraphs>352</Paragraphs>
  <Slides>96</Slides>
  <Notes>9</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Calibri</vt:lpstr>
      <vt:lpstr>Calibri Light</vt:lpstr>
      <vt:lpstr>Symbol</vt:lpstr>
      <vt:lpstr>Wingdings</vt:lpstr>
      <vt:lpstr>Retrospect</vt:lpstr>
      <vt:lpstr>Chapter 4</vt:lpstr>
      <vt:lpstr>Physical clocks:</vt:lpstr>
      <vt:lpstr>Clock Synchronization</vt:lpstr>
      <vt:lpstr>Physical Clocks </vt:lpstr>
      <vt:lpstr>Simple Clock Synchronization</vt:lpstr>
      <vt:lpstr>Clock Synchronization </vt:lpstr>
      <vt:lpstr>Centralized Algorithms-1</vt:lpstr>
      <vt:lpstr>Active Time Server Centralized Algorithm</vt:lpstr>
      <vt:lpstr>Distributed Algorithms </vt:lpstr>
      <vt:lpstr>Event ordering </vt:lpstr>
      <vt:lpstr>Lamport’s Idea of Logical Clocks </vt:lpstr>
      <vt:lpstr>Implementation of Logical Clocks </vt:lpstr>
      <vt:lpstr>Lamport’s Implementation Rules </vt:lpstr>
      <vt:lpstr>Implementation Using Counters</vt:lpstr>
      <vt:lpstr>Lamport timestamps</vt:lpstr>
      <vt:lpstr>Lamport’s Logical Clocks (2)</vt:lpstr>
      <vt:lpstr>Lamport’s Logical Clocks (3)</vt:lpstr>
      <vt:lpstr>Lamport’s Logical Clocks (4)</vt:lpstr>
      <vt:lpstr>Total Ordering of Events</vt:lpstr>
      <vt:lpstr>PowerPoint Presentation</vt:lpstr>
      <vt:lpstr>PowerPoint Presentation</vt:lpstr>
      <vt:lpstr>PowerPoint Presentation</vt:lpstr>
      <vt:lpstr>PowerPoint Presentation</vt:lpstr>
      <vt:lpstr>Vector Clocks (1)</vt:lpstr>
      <vt:lpstr>Vector Timestamps </vt:lpstr>
      <vt:lpstr>Vector Clocks</vt:lpstr>
      <vt:lpstr>Vector Timestamps Contd.</vt:lpstr>
      <vt:lpstr>Global State</vt:lpstr>
      <vt:lpstr>PowerPoint Presentation</vt:lpstr>
      <vt:lpstr>Centralized Mutual Exclusion Algorithm </vt:lpstr>
      <vt:lpstr>Centralized Algorithm Execution</vt:lpstr>
      <vt:lpstr>Distributed Algorithm Execution:  Ricart and Agrawala’s </vt:lpstr>
      <vt:lpstr>Token Ring Algorithm Execution</vt:lpstr>
      <vt:lpstr>Comparison </vt:lpstr>
      <vt:lpstr>Election Algorithms </vt:lpstr>
      <vt:lpstr>Election Algorithms </vt:lpstr>
      <vt:lpstr>The Bully Algorithm (1)</vt:lpstr>
      <vt:lpstr>The Bully Algorithm (2)</vt:lpstr>
      <vt:lpstr>Bully Algorithm - Example</vt:lpstr>
      <vt:lpstr>Token Ring Algorithm</vt:lpstr>
      <vt:lpstr>PowerPoint Presentation</vt:lpstr>
      <vt:lpstr>Distributed Mutual Exclusion:</vt:lpstr>
      <vt:lpstr>PowerPoint Presentation</vt:lpstr>
      <vt:lpstr>PowerPoint Presentation</vt:lpstr>
      <vt:lpstr>PowerPoint Presentation</vt:lpstr>
      <vt:lpstr>PowerPoint Presentation</vt:lpstr>
      <vt:lpstr>Ricart Agrawala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Mutual exclusion</vt:lpstr>
      <vt:lpstr>PowerPoint Presentation</vt:lpstr>
      <vt:lpstr>Performance parameters</vt:lpstr>
      <vt:lpstr>PowerPoint Presentation</vt:lpstr>
      <vt:lpstr>Comparison </vt:lpstr>
      <vt:lpstr>PowerPoint Presentation</vt:lpstr>
      <vt:lpstr>Distributed Deadlocks </vt:lpstr>
      <vt:lpstr>Concept of Cycle</vt:lpstr>
      <vt:lpstr>Deadlock Modelling </vt:lpstr>
      <vt:lpstr>Directed Graph</vt:lpstr>
      <vt:lpstr>Directed Graph Contd.</vt:lpstr>
      <vt:lpstr>Elements of RAG </vt:lpstr>
      <vt:lpstr>RAG </vt:lpstr>
      <vt:lpstr>RAG Example </vt:lpstr>
      <vt:lpstr>State Transition Rules </vt:lpstr>
      <vt:lpstr>Necessary and Sufficient Conditions in RAG</vt:lpstr>
      <vt:lpstr>Wait For Graph : WFG-1</vt:lpstr>
      <vt:lpstr>Wait For Graph : WFG-2</vt:lpstr>
      <vt:lpstr>Handling Deadlock in Distributed Systems </vt:lpstr>
      <vt:lpstr>Deadlock Avoidance-1 </vt:lpstr>
      <vt:lpstr>Deadlock Avoidance-2</vt:lpstr>
      <vt:lpstr>Another Example of Resource Allocation </vt:lpstr>
      <vt:lpstr>Safe Allocation </vt:lpstr>
      <vt:lpstr>Unsafe Allocation </vt:lpstr>
      <vt:lpstr>Distributed Deadlock Prevention</vt:lpstr>
      <vt:lpstr>Schemes for Killing Transactions</vt:lpstr>
      <vt:lpstr>Wait-die </vt:lpstr>
      <vt:lpstr>Wound-wait</vt:lpstr>
      <vt:lpstr>Deadlock Detection Techniques</vt:lpstr>
      <vt:lpstr>Centralized Control </vt:lpstr>
      <vt:lpstr>False Deadlock </vt:lpstr>
      <vt:lpstr>Distributed Deadlock Detection </vt:lpstr>
      <vt:lpstr>Distributed Deadlock Recovery </vt:lpstr>
      <vt:lpstr>Issues in Recovery from Deadlock</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Aruna Gawade</dc:creator>
  <cp:lastModifiedBy>Aruna Gawade</cp:lastModifiedBy>
  <cp:revision>90</cp:revision>
  <dcterms:created xsi:type="dcterms:W3CDTF">2022-02-09T04:24:47Z</dcterms:created>
  <dcterms:modified xsi:type="dcterms:W3CDTF">2022-03-24T06:51:26Z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0x01010068D7588D7E5D7B428D88A8CB6EBD8099</vt:lpwstr>
  </property>
</Properties>
</file>